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handoutMasterIdLst>
    <p:handoutMasterId r:id="rId62"/>
  </p:handoutMasterIdLst>
  <p:sldIdLst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5" r:id="rId19"/>
    <p:sldId id="266" r:id="rId20"/>
    <p:sldId id="267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268" r:id="rId34"/>
    <p:sldId id="269" r:id="rId35"/>
    <p:sldId id="271" r:id="rId36"/>
    <p:sldId id="272" r:id="rId37"/>
    <p:sldId id="273" r:id="rId38"/>
    <p:sldId id="315" r:id="rId39"/>
    <p:sldId id="314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257" r:id="rId52"/>
    <p:sldId id="258" r:id="rId53"/>
    <p:sldId id="259" r:id="rId54"/>
    <p:sldId id="316" r:id="rId55"/>
    <p:sldId id="261" r:id="rId56"/>
    <p:sldId id="262" r:id="rId57"/>
    <p:sldId id="263" r:id="rId58"/>
    <p:sldId id="264" r:id="rId59"/>
    <p:sldId id="274" r:id="rId60"/>
    <p:sldId id="317" r:id="rId6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63E253C-21D5-4693-B16F-34CAC6FBDD4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4D46355-03C0-47C3-959B-658EDFE6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9-29T18:03:33.0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B64C9D-6229-4166-BCD4-7738E9659984}" emma:medium="tactile" emma:mode="ink">
          <msink:context xmlns:msink="http://schemas.microsoft.com/ink/2010/main" type="inkDrawing" rotatedBoundingBox="10268,13991 10304,13991 10304,14006 10268,14006" shapeName="Other"/>
        </emma:interpretation>
      </emma:emma>
    </inkml:annotationXML>
    <inkml:trace contextRef="#ctx0" brushRef="#br0">36 0,'-36'0,"36"0</inkml:trace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6611-7A60-4091-8D3A-57A9F274C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5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A071-BCCB-4FF4-8FAD-8E1E7B9C317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9B52-4CB5-484C-9194-6E2E75FCE6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4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09A4-45A3-4530-A4D2-7A020C9CC3E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BE07-C523-4CB9-A7ED-FC79C6585E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D3-EEC9-4527-8FF9-4F8674FD88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F21B-99E1-4408-A78B-A916A822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6A35-C22C-4F06-B858-432586A7160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6CB-32F4-4106-9B2A-52048C04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88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0CCA-2029-4D3B-968F-264D0069BB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03D3-2974-469E-A49B-CA6C58A5B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4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3424-69CB-4F7E-92A3-5B4365BB43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BCD7-2DE8-46F8-BA09-72D39B312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7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0D2-7E2E-408E-831C-DF54342C296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AF38-BDC4-47C8-84DA-D0ABFBABE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43B3-4F93-41E8-9BE7-0E9A4ED4D3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B282-E0B0-4F2D-8EE9-D689B1C4F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31E5-991D-40F1-B530-D477F5E97D3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F676-CBCD-439E-9C36-B5406C272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4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4F1E-C5B0-47A7-B4EA-3CAE5BEF1FB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ECA4-44F6-4956-B62B-EA4ACD042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0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6611-7A60-4091-8D3A-57A9F274C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2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A071-BCCB-4FF4-8FAD-8E1E7B9C317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9B52-4CB5-484C-9194-6E2E75FCE6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62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09A4-45A3-4530-A4D2-7A020C9CC3E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BE07-C523-4CB9-A7ED-FC79C6585E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6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D3-EEC9-4527-8FF9-4F8674FD88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F21B-99E1-4408-A78B-A916A822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11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6A35-C22C-4F06-B858-432586A7160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6CB-32F4-4106-9B2A-52048C04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18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0CCA-2029-4D3B-968F-264D0069BB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03D3-2974-469E-A49B-CA6C58A5B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73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3424-69CB-4F7E-92A3-5B4365BB43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BCD7-2DE8-46F8-BA09-72D39B312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0D2-7E2E-408E-831C-DF54342C296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AF38-BDC4-47C8-84DA-D0ABFBABE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46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43B3-4F93-41E8-9BE7-0E9A4ED4D3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B282-E0B0-4F2D-8EE9-D689B1C4F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19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31E5-991D-40F1-B530-D477F5E97D3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F676-CBCD-439E-9C36-B5406C272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06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4F1E-C5B0-47A7-B4EA-3CAE5BEF1FB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ECA4-44F6-4956-B62B-EA4ACD042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31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6611-7A60-4091-8D3A-57A9F274C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08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A071-BCCB-4FF4-8FAD-8E1E7B9C317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9B52-4CB5-484C-9194-6E2E75FCE6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50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09A4-45A3-4530-A4D2-7A020C9CC3E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BE07-C523-4CB9-A7ED-FC79C6585E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71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D3-EEC9-4527-8FF9-4F8674FD88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F21B-99E1-4408-A78B-A916A822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2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6A35-C22C-4F06-B858-432586A7160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6CB-32F4-4106-9B2A-52048C04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05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0CCA-2029-4D3B-968F-264D0069BB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03D3-2974-469E-A49B-CA6C58A5B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3424-69CB-4F7E-92A3-5B4365BB43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BCD7-2DE8-46F8-BA09-72D39B312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7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0D2-7E2E-408E-831C-DF54342C296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AF38-BDC4-47C8-84DA-D0ABFBABE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72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43B3-4F93-41E8-9BE7-0E9A4ED4D3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B282-E0B0-4F2D-8EE9-D689B1C4F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96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31E5-991D-40F1-B530-D477F5E97D3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F676-CBCD-439E-9C36-B5406C272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9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4F1E-C5B0-47A7-B4EA-3CAE5BEF1FB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ECA4-44F6-4956-B62B-EA4ACD042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6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6611-7A60-4091-8D3A-57A9F274C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07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A071-BCCB-4FF4-8FAD-8E1E7B9C317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9B52-4CB5-484C-9194-6E2E75FCE6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57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09A4-45A3-4530-A4D2-7A020C9CC3E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BE07-C523-4CB9-A7ED-FC79C6585E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96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D3-EEC9-4527-8FF9-4F8674FD88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F21B-99E1-4408-A78B-A916A822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49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6A35-C22C-4F06-B858-432586A7160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6CB-32F4-4106-9B2A-52048C04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6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0CCA-2029-4D3B-968F-264D0069BB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03D3-2974-469E-A49B-CA6C58A5B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18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3424-69CB-4F7E-92A3-5B4365BB43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BCD7-2DE8-46F8-BA09-72D39B312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3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0D2-7E2E-408E-831C-DF54342C296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AF38-BDC4-47C8-84DA-D0ABFBABE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2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43B3-4F93-41E8-9BE7-0E9A4ED4D3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B282-E0B0-4F2D-8EE9-D689B1C4F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1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31E5-991D-40F1-B530-D477F5E97D3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F676-CBCD-439E-9C36-B5406C272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4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4F1E-C5B0-47A7-B4EA-3CAE5BEF1FB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ECA4-44F6-4956-B62B-EA4ACD042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92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6611-7A60-4091-8D3A-57A9F274C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00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A071-BCCB-4FF4-8FAD-8E1E7B9C317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9B52-4CB5-484C-9194-6E2E75FCE6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14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09A4-45A3-4530-A4D2-7A020C9CC3E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BE07-C523-4CB9-A7ED-FC79C6585E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7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9AD3-EEC9-4527-8FF9-4F8674FD88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F21B-99E1-4408-A78B-A916A822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8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6A35-C22C-4F06-B858-432586A7160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26CB-32F4-4106-9B2A-52048C04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23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0CCA-2029-4D3B-968F-264D0069BB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03D3-2974-469E-A49B-CA6C58A5B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0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3424-69CB-4F7E-92A3-5B4365BB43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BCD7-2DE8-46F8-BA09-72D39B312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36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0D2-7E2E-408E-831C-DF54342C296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AF38-BDC4-47C8-84DA-D0ABFBABE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8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43B3-4F93-41E8-9BE7-0E9A4ED4D3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B282-E0B0-4F2D-8EE9-D689B1C4FE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94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31E5-991D-40F1-B530-D477F5E97D3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F676-CBCD-439E-9C36-B5406C272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1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4F1E-C5B0-47A7-B4EA-3CAE5BEF1FB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10/15/2015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2ECA4-44F6-4956-B62B-EA4ACD042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5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E4E1AFC-6451-4764-93D3-EE7A35409A2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0DCA06-07A1-405B-82B5-5A1A72CC7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4F97B-C734-4DCF-BBCF-A6769FA72E6A}" type="datetimeFigureOut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F3C05-07AA-4E01-AA7E-41012E0CFD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4F97B-C734-4DCF-BBCF-A6769FA72E6A}" type="datetimeFigureOut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F3C05-07AA-4E01-AA7E-41012E0CFD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4F97B-C734-4DCF-BBCF-A6769FA72E6A}" type="datetimeFigureOut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F3C05-07AA-4E01-AA7E-41012E0CFD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3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4F97B-C734-4DCF-BBCF-A6769FA72E6A}" type="datetimeFigureOut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F3C05-07AA-4E01-AA7E-41012E0CFD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5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4F97B-C734-4DCF-BBCF-A6769FA72E6A}" type="datetimeFigureOut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F3C05-07AA-4E01-AA7E-41012E0CFD1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6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0.jpe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3.jpe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6.jpeg"/><Relationship Id="rId4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30425"/>
            <a:ext cx="5867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(Los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Mandatos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Capítulo</a:t>
            </a:r>
            <a:r>
              <a:rPr lang="en-US" dirty="0" smtClean="0"/>
              <a:t> 1.2</a:t>
            </a:r>
          </a:p>
        </p:txBody>
      </p:sp>
    </p:spTree>
    <p:extLst>
      <p:ext uri="{BB962C8B-B14F-4D97-AF65-F5344CB8AC3E}">
        <p14:creationId xmlns:p14="http://schemas.microsoft.com/office/powerpoint/2010/main" val="23591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lois_malcolm_toonseri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1457325"/>
            <a:ext cx="2538413" cy="4267200"/>
          </a:xfrm>
        </p:spPr>
      </p:pic>
      <p:pic>
        <p:nvPicPr>
          <p:cNvPr id="12291" name="Picture 4" descr="malcolminthemiddle.jpg"/>
          <p:cNvPicPr>
            <a:picLocks noChangeAspect="1"/>
          </p:cNvPicPr>
          <p:nvPr/>
        </p:nvPicPr>
        <p:blipFill>
          <a:blip r:embed="rId3" cstate="print"/>
          <a:srcRect l="21951" r="19511" b="34315"/>
          <a:stretch>
            <a:fillRect/>
          </a:stretch>
        </p:blipFill>
        <p:spPr bwMode="auto">
          <a:xfrm>
            <a:off x="4648200" y="990600"/>
            <a:ext cx="294481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1219200" y="4572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Pasa</a:t>
            </a:r>
            <a:r>
              <a:rPr lang="en-US" sz="3200" dirty="0">
                <a:solidFill>
                  <a:srgbClr val="E8C567"/>
                </a:solidFill>
              </a:rPr>
              <a:t> la </a:t>
            </a:r>
            <a:r>
              <a:rPr lang="en-US" sz="3200" dirty="0" err="1">
                <a:solidFill>
                  <a:srgbClr val="E8C567"/>
                </a:solidFill>
              </a:rPr>
              <a:t>aspiradora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12293" name="Picture 2" descr="C:\Documents and Settings\asduser\Local Settings\Temporary Internet Files\Content.IE5\WX6B81IF\MCj032471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437063"/>
            <a:ext cx="2209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¡Lava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cuarto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comida!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césped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Riega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aspiradora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2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¡Lav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cuarto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comida!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césped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Barr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Rieg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aspiradora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56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the commands used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162800" cy="304800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To tell someone you are familiar with (someone you can use the </a:t>
            </a:r>
            <a:r>
              <a:rPr lang="en-US" sz="2400" b="1" dirty="0" err="1" smtClean="0"/>
              <a:t>tú</a:t>
            </a:r>
            <a:r>
              <a:rPr lang="en-US" sz="2400" b="1" dirty="0" smtClean="0"/>
              <a:t> form with) to do something.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Clean the dishes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 your homework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How do you form a regular Affirmative informal command?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010400" cy="3048001"/>
          </a:xfrm>
        </p:spPr>
        <p:txBody>
          <a:bodyPr>
            <a:no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800" b="1" dirty="0" err="1" smtClean="0"/>
              <a:t>Tú</a:t>
            </a:r>
            <a:r>
              <a:rPr lang="en-US" sz="2800" b="1" dirty="0" smtClean="0"/>
              <a:t> form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800" b="1" dirty="0" smtClean="0"/>
              <a:t>Drop the “s”</a:t>
            </a:r>
          </a:p>
        </p:txBody>
      </p:sp>
    </p:spTree>
    <p:extLst>
      <p:ext uri="{BB962C8B-B14F-4D97-AF65-F5344CB8AC3E}">
        <p14:creationId xmlns:p14="http://schemas.microsoft.com/office/powerpoint/2010/main" val="1348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467600" cy="3048001"/>
          </a:xfrm>
        </p:spPr>
        <p:txBody>
          <a:bodyPr/>
          <a:lstStyle/>
          <a:p>
            <a:r>
              <a:rPr lang="en-US" b="1" dirty="0" err="1" smtClean="0"/>
              <a:t>Limpiar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limpias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limpia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 err="1" smtClean="0">
                <a:sym typeface="Wingdings" panose="05000000000000000000" pitchFamily="2" charset="2"/>
              </a:rPr>
              <a:t>Dormir</a:t>
            </a:r>
            <a:r>
              <a:rPr lang="en-US" b="1" dirty="0" smtClean="0">
                <a:sym typeface="Wingdings" panose="05000000000000000000" pitchFamily="2" charset="2"/>
              </a:rPr>
              <a:t> </a:t>
            </a:r>
            <a:r>
              <a:rPr lang="en-US" b="1" dirty="0" err="1" smtClean="0">
                <a:sym typeface="Wingdings" panose="05000000000000000000" pitchFamily="2" charset="2"/>
              </a:rPr>
              <a:t>duermes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duerme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**keep in mind: stem changers**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Práctica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_________la comida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aspiradora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cuarto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césped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basura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sacar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barrer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__________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e:ie)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1524000"/>
            <a:ext cx="146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Prepara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1981200"/>
            <a:ext cx="100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Pasa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438400"/>
            <a:ext cx="134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Arregla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1600" y="2971800"/>
            <a:ext cx="1065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Corta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3352800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Lava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3810000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Quita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71600" y="4343400"/>
            <a:ext cx="100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Saca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800600"/>
            <a:ext cx="1065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Barre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1600" y="5181600"/>
            <a:ext cx="112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Riega</a:t>
            </a:r>
          </a:p>
        </p:txBody>
      </p:sp>
    </p:spTree>
    <p:extLst>
      <p:ext uri="{BB962C8B-B14F-4D97-AF65-F5344CB8AC3E}">
        <p14:creationId xmlns:p14="http://schemas.microsoft.com/office/powerpoint/2010/main" val="16458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Irregular Commands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Cenicienta</a:t>
            </a:r>
          </a:p>
        </p:txBody>
      </p:sp>
    </p:spTree>
    <p:extLst>
      <p:ext uri="{BB962C8B-B14F-4D97-AF65-F5344CB8AC3E}">
        <p14:creationId xmlns:p14="http://schemas.microsoft.com/office/powerpoint/2010/main" val="3523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435" name="Content Placeholder 9" descr="Cinderella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7850" y="1600200"/>
            <a:ext cx="4665663" cy="4502150"/>
          </a:xfrm>
        </p:spPr>
      </p:pic>
      <p:pic>
        <p:nvPicPr>
          <p:cNvPr id="18436" name="Picture 2" descr="C:\Documents and Settings\asduser\Local Settings\Temporary Internet Files\Content.IE5\VBUWBFM9\MCj041060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251936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6400800" y="2286000"/>
            <a:ext cx="2743200" cy="762000"/>
          </a:xfrm>
          <a:prstGeom prst="wedgeRectCallout">
            <a:avLst>
              <a:gd name="adj1" fmla="val -22833"/>
              <a:gd name="adj2" fmla="val 88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Haz</a:t>
            </a:r>
            <a:r>
              <a:rPr lang="en-US" sz="2800" dirty="0">
                <a:solidFill>
                  <a:srgbClr val="E8C567"/>
                </a:solidFill>
              </a:rPr>
              <a:t> mi </a:t>
            </a:r>
            <a:r>
              <a:rPr lang="en-US" sz="2800" dirty="0" err="1">
                <a:solidFill>
                  <a:srgbClr val="E8C567"/>
                </a:solidFill>
              </a:rPr>
              <a:t>cama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743200" y="1600200"/>
            <a:ext cx="2743200" cy="762000"/>
          </a:xfrm>
          <a:prstGeom prst="wedgeRectCallout">
            <a:avLst>
              <a:gd name="adj1" fmla="val 31135"/>
              <a:gd name="adj2" fmla="val 190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haz</a:t>
            </a:r>
            <a:r>
              <a:rPr lang="en-US" sz="2800" dirty="0">
                <a:solidFill>
                  <a:srgbClr val="E8C567"/>
                </a:solidFill>
              </a:rPr>
              <a:t> mi </a:t>
            </a:r>
            <a:r>
              <a:rPr lang="en-US" sz="2800" dirty="0" err="1">
                <a:solidFill>
                  <a:srgbClr val="E8C567"/>
                </a:solidFill>
              </a:rPr>
              <a:t>cama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715000" y="1371600"/>
            <a:ext cx="2743200" cy="762000"/>
          </a:xfrm>
          <a:prstGeom prst="wedgeRectCallout">
            <a:avLst>
              <a:gd name="adj1" fmla="val -35928"/>
              <a:gd name="adj2" fmla="val 168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haz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nuestras</a:t>
            </a:r>
            <a:r>
              <a:rPr lang="en-US" sz="2800" dirty="0">
                <a:solidFill>
                  <a:srgbClr val="E8C567"/>
                </a:solidFill>
              </a:rPr>
              <a:t> camas!</a:t>
            </a:r>
          </a:p>
        </p:txBody>
      </p:sp>
    </p:spTree>
    <p:extLst>
      <p:ext uri="{BB962C8B-B14F-4D97-AF65-F5344CB8AC3E}">
        <p14:creationId xmlns:p14="http://schemas.microsoft.com/office/powerpoint/2010/main" val="4166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459" name="Content Placeholder 3" descr="Cinderella_r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429000"/>
            <a:ext cx="3086100" cy="2314575"/>
          </a:xfrm>
        </p:spPr>
      </p:pic>
      <p:pic>
        <p:nvPicPr>
          <p:cNvPr id="19460" name="Picture 4" descr="ErmhTrPG1q4zvljs1e7tXAeDo1_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075" y="2286000"/>
            <a:ext cx="41830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Documents and Settings\asduser\Local Settings\Temporary Internet Files\Content.IE5\WX6B81IF\MPj042779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22304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6400800" y="1371600"/>
            <a:ext cx="2743200" cy="762000"/>
          </a:xfrm>
          <a:prstGeom prst="wedgeRectCallout">
            <a:avLst>
              <a:gd name="adj1" fmla="val 10500"/>
              <a:gd name="adj2" fmla="val 143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Pon</a:t>
            </a:r>
            <a:r>
              <a:rPr lang="en-US" sz="2800" dirty="0">
                <a:solidFill>
                  <a:srgbClr val="E8C567"/>
                </a:solidFill>
              </a:rPr>
              <a:t> la mesa </a:t>
            </a:r>
            <a:r>
              <a:rPr lang="en-US" sz="2800" dirty="0" err="1">
                <a:solidFill>
                  <a:srgbClr val="E8C567"/>
                </a:solidFill>
              </a:rPr>
              <a:t>para</a:t>
            </a:r>
            <a:r>
              <a:rPr lang="en-US" sz="2800" dirty="0">
                <a:solidFill>
                  <a:srgbClr val="E8C567"/>
                </a:solidFill>
              </a:rPr>
              <a:t> la </a:t>
            </a:r>
            <a:r>
              <a:rPr lang="en-US" sz="2800" dirty="0" err="1">
                <a:solidFill>
                  <a:srgbClr val="E8C567"/>
                </a:solidFill>
              </a:rPr>
              <a:t>cena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724400" y="5181600"/>
            <a:ext cx="2743200" cy="762000"/>
          </a:xfrm>
          <a:prstGeom prst="wedgeRectCallout">
            <a:avLst>
              <a:gd name="adj1" fmla="val 11481"/>
              <a:gd name="adj2" fmla="val -195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pon</a:t>
            </a:r>
            <a:r>
              <a:rPr lang="en-US" sz="2800" dirty="0">
                <a:solidFill>
                  <a:srgbClr val="E8C567"/>
                </a:solidFill>
              </a:rPr>
              <a:t> la mesa!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438400" y="1828800"/>
            <a:ext cx="3352800" cy="762000"/>
          </a:xfrm>
          <a:prstGeom prst="wedgeRectCallout">
            <a:avLst>
              <a:gd name="adj1" fmla="val 28148"/>
              <a:gd name="adj2" fmla="val 72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Rápido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Cenicienta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pon</a:t>
            </a:r>
            <a:r>
              <a:rPr lang="en-US" sz="2800" dirty="0">
                <a:solidFill>
                  <a:srgbClr val="E8C567"/>
                </a:solidFill>
              </a:rPr>
              <a:t> la mesa!</a:t>
            </a:r>
          </a:p>
        </p:txBody>
      </p:sp>
    </p:spTree>
    <p:extLst>
      <p:ext uri="{BB962C8B-B14F-4D97-AF65-F5344CB8AC3E}">
        <p14:creationId xmlns:p14="http://schemas.microsoft.com/office/powerpoint/2010/main" val="38105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981200"/>
            <a:ext cx="55626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command you to…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afirmativos</a:t>
            </a:r>
            <a:r>
              <a:rPr lang="en-US" dirty="0" smtClean="0"/>
              <a:t> </a:t>
            </a:r>
            <a:r>
              <a:rPr lang="en-US" dirty="0" err="1" smtClean="0"/>
              <a:t>informales</a:t>
            </a:r>
            <a:endParaRPr lang="en-US" dirty="0" smtClean="0"/>
          </a:p>
          <a:p>
            <a:pPr eaLnBrk="1" hangingPunct="1"/>
            <a:r>
              <a:rPr lang="en-US" dirty="0" smtClean="0"/>
              <a:t>Informal </a:t>
            </a:r>
            <a:r>
              <a:rPr lang="en-US" dirty="0" err="1" smtClean="0"/>
              <a:t>tú</a:t>
            </a:r>
            <a:r>
              <a:rPr lang="en-US" dirty="0" smtClean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25509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3" name="Content Placeholder 3" descr="cinderella-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2667000"/>
            <a:ext cx="2724150" cy="4057650"/>
          </a:xfrm>
        </p:spPr>
      </p:pic>
      <p:pic>
        <p:nvPicPr>
          <p:cNvPr id="20484" name="Picture 4" descr="Evil-Stepsisters-cinderella-1974433-300-2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1981200"/>
            <a:ext cx="44577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4800600" y="1600200"/>
            <a:ext cx="3276600" cy="762000"/>
          </a:xfrm>
          <a:prstGeom prst="wedgeRectCallout">
            <a:avLst>
              <a:gd name="adj1" fmla="val -43911"/>
              <a:gd name="adj2" fmla="val 108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Ven</a:t>
            </a:r>
            <a:r>
              <a:rPr lang="en-US" sz="2800" dirty="0">
                <a:solidFill>
                  <a:srgbClr val="E8C567"/>
                </a:solidFill>
              </a:rPr>
              <a:t> con </a:t>
            </a:r>
            <a:r>
              <a:rPr lang="en-US" sz="2800" dirty="0" err="1">
                <a:solidFill>
                  <a:srgbClr val="E8C567"/>
                </a:solidFill>
              </a:rPr>
              <a:t>nosotras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Cenicienta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143000" y="1752600"/>
            <a:ext cx="2971800" cy="762000"/>
          </a:xfrm>
          <a:prstGeom prst="wedgeRectCallout">
            <a:avLst>
              <a:gd name="adj1" fmla="val 14913"/>
              <a:gd name="adj2" fmla="val 12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ven</a:t>
            </a:r>
            <a:r>
              <a:rPr lang="en-US" sz="2800" dirty="0">
                <a:solidFill>
                  <a:srgbClr val="E8C567"/>
                </a:solidFill>
              </a:rPr>
              <a:t> con </a:t>
            </a:r>
            <a:r>
              <a:rPr lang="en-US" sz="2800" dirty="0" err="1">
                <a:solidFill>
                  <a:srgbClr val="E8C567"/>
                </a:solidFill>
              </a:rPr>
              <a:t>nosotras</a:t>
            </a:r>
            <a:r>
              <a:rPr lang="en-US" sz="2800" dirty="0">
                <a:solidFill>
                  <a:srgbClr val="E8C567"/>
                </a:solidFill>
              </a:rPr>
              <a:t> al </a:t>
            </a:r>
            <a:r>
              <a:rPr lang="en-US" sz="2800" dirty="0" err="1">
                <a:solidFill>
                  <a:srgbClr val="E8C567"/>
                </a:solidFill>
              </a:rPr>
              <a:t>ático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5334000"/>
            <a:ext cx="2971800" cy="762000"/>
          </a:xfrm>
          <a:prstGeom prst="wedgeRectCallout">
            <a:avLst>
              <a:gd name="adj1" fmla="val 33917"/>
              <a:gd name="adj2" fmla="val -195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No </a:t>
            </a:r>
            <a:r>
              <a:rPr lang="en-US" sz="2800" dirty="0" err="1">
                <a:solidFill>
                  <a:srgbClr val="E8C567"/>
                </a:solidFill>
              </a:rPr>
              <a:t>quiero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venir</a:t>
            </a:r>
            <a:r>
              <a:rPr lang="en-US" sz="2800" dirty="0">
                <a:solidFill>
                  <a:srgbClr val="E8C567"/>
                </a:solidFill>
              </a:rPr>
              <a:t> con </a:t>
            </a:r>
            <a:r>
              <a:rPr lang="en-US" sz="2800" dirty="0" err="1">
                <a:solidFill>
                  <a:srgbClr val="E8C567"/>
                </a:solidFill>
              </a:rPr>
              <a:t>vosotras</a:t>
            </a:r>
            <a:r>
              <a:rPr lang="en-US" sz="2800" dirty="0">
                <a:solidFill>
                  <a:srgbClr val="E8C56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5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507" name="Content Placeholder 5" descr="chrissyfanslau_cinderella_l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28600"/>
            <a:ext cx="5956300" cy="5956300"/>
          </a:xfrm>
        </p:spPr>
      </p:pic>
      <p:sp>
        <p:nvSpPr>
          <p:cNvPr id="7" name="Rectangular Callout 6"/>
          <p:cNvSpPr/>
          <p:nvPr/>
        </p:nvSpPr>
        <p:spPr>
          <a:xfrm>
            <a:off x="0" y="0"/>
            <a:ext cx="2743200" cy="762000"/>
          </a:xfrm>
          <a:prstGeom prst="wedgeRectCallout">
            <a:avLst>
              <a:gd name="adj1" fmla="val 81928"/>
              <a:gd name="adj2" fmla="val 162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Primero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haz</a:t>
            </a:r>
            <a:r>
              <a:rPr lang="en-US" sz="2800" dirty="0">
                <a:solidFill>
                  <a:srgbClr val="E8C567"/>
                </a:solidFill>
              </a:rPr>
              <a:t> mi </a:t>
            </a:r>
            <a:r>
              <a:rPr lang="en-US" sz="2800" dirty="0" err="1">
                <a:solidFill>
                  <a:srgbClr val="E8C567"/>
                </a:solidFill>
              </a:rPr>
              <a:t>cama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667000" y="0"/>
            <a:ext cx="2743200" cy="762000"/>
          </a:xfrm>
          <a:prstGeom prst="wedgeRectCallout">
            <a:avLst>
              <a:gd name="adj1" fmla="val 28754"/>
              <a:gd name="adj2" fmla="val 100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Después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pon</a:t>
            </a:r>
            <a:r>
              <a:rPr lang="en-US" sz="2800" dirty="0">
                <a:solidFill>
                  <a:srgbClr val="E8C567"/>
                </a:solidFill>
              </a:rPr>
              <a:t> la mesa!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410200" y="0"/>
            <a:ext cx="2743200" cy="762000"/>
          </a:xfrm>
          <a:prstGeom prst="wedgeRectCallout">
            <a:avLst>
              <a:gd name="adj1" fmla="val -27198"/>
              <a:gd name="adj2" fmla="val 117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Después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ve</a:t>
            </a:r>
            <a:r>
              <a:rPr lang="en-US" sz="2800" dirty="0">
                <a:solidFill>
                  <a:srgbClr val="E8C567"/>
                </a:solidFill>
              </a:rPr>
              <a:t> a </a:t>
            </a:r>
            <a:r>
              <a:rPr lang="en-US" sz="2800" dirty="0" err="1">
                <a:solidFill>
                  <a:srgbClr val="E8C567"/>
                </a:solidFill>
              </a:rPr>
              <a:t>tu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cuarto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57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31" name="Content Placeholder 3" descr="Cinderella-Wallpaper-classic-disney-6496223-1024-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457200"/>
            <a:ext cx="7772400" cy="5829300"/>
          </a:xfrm>
        </p:spPr>
      </p:pic>
      <p:sp>
        <p:nvSpPr>
          <p:cNvPr id="5" name="Rectangular Callout 4"/>
          <p:cNvSpPr/>
          <p:nvPr/>
        </p:nvSpPr>
        <p:spPr>
          <a:xfrm>
            <a:off x="1676400" y="3352800"/>
            <a:ext cx="2971800" cy="762000"/>
          </a:xfrm>
          <a:prstGeom prst="wedgeRectCallout">
            <a:avLst>
              <a:gd name="adj1" fmla="val -56128"/>
              <a:gd name="adj2" fmla="val -174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Ahora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sal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para</a:t>
            </a:r>
            <a:r>
              <a:rPr lang="en-US" sz="2800" dirty="0">
                <a:solidFill>
                  <a:srgbClr val="E8C567"/>
                </a:solidFill>
              </a:rPr>
              <a:t> el </a:t>
            </a:r>
            <a:r>
              <a:rPr lang="en-US" sz="2800" dirty="0" err="1">
                <a:solidFill>
                  <a:srgbClr val="E8C567"/>
                </a:solidFill>
              </a:rPr>
              <a:t>baile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895600" y="5638800"/>
            <a:ext cx="2971800" cy="762000"/>
          </a:xfrm>
          <a:prstGeom prst="wedgeRectCallout">
            <a:avLst>
              <a:gd name="adj1" fmla="val -63368"/>
              <a:gd name="adj2" fmla="val -17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sal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para</a:t>
            </a:r>
            <a:r>
              <a:rPr lang="en-US" sz="2800" dirty="0">
                <a:solidFill>
                  <a:srgbClr val="E8C567"/>
                </a:solidFill>
              </a:rPr>
              <a:t> el </a:t>
            </a:r>
            <a:r>
              <a:rPr lang="en-US" sz="2800" dirty="0" err="1">
                <a:solidFill>
                  <a:srgbClr val="E8C567"/>
                </a:solidFill>
              </a:rPr>
              <a:t>baile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ya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828800" y="0"/>
            <a:ext cx="2971800" cy="762000"/>
          </a:xfrm>
          <a:prstGeom prst="wedgeRectCallout">
            <a:avLst>
              <a:gd name="adj1" fmla="val -43458"/>
              <a:gd name="adj2" fmla="val 79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¡Sal </a:t>
            </a:r>
            <a:r>
              <a:rPr lang="en-US" sz="2800" dirty="0" err="1">
                <a:solidFill>
                  <a:srgbClr val="E8C567"/>
                </a:solidFill>
              </a:rPr>
              <a:t>para</a:t>
            </a:r>
            <a:r>
              <a:rPr lang="en-US" sz="2800" dirty="0">
                <a:solidFill>
                  <a:srgbClr val="E8C567"/>
                </a:solidFill>
              </a:rPr>
              <a:t> el </a:t>
            </a:r>
            <a:r>
              <a:rPr lang="en-US" sz="2800" dirty="0" err="1">
                <a:solidFill>
                  <a:srgbClr val="E8C567"/>
                </a:solidFill>
              </a:rPr>
              <a:t>príncipe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2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555" name="Content Placeholder 3" descr="CInderella-cinderella-6524766-547-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600"/>
            <a:ext cx="8058150" cy="5627688"/>
          </a:xfrm>
        </p:spPr>
      </p:pic>
      <p:sp>
        <p:nvSpPr>
          <p:cNvPr id="5" name="Rectangular Callout 4"/>
          <p:cNvSpPr/>
          <p:nvPr/>
        </p:nvSpPr>
        <p:spPr>
          <a:xfrm>
            <a:off x="4724400" y="5410200"/>
            <a:ext cx="2971800" cy="762000"/>
          </a:xfrm>
          <a:prstGeom prst="wedgeRectCallout">
            <a:avLst>
              <a:gd name="adj1" fmla="val -63238"/>
              <a:gd name="adj2" fmla="val -321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Ve</a:t>
            </a:r>
            <a:r>
              <a:rPr lang="en-US" sz="2800" dirty="0">
                <a:solidFill>
                  <a:srgbClr val="E8C567"/>
                </a:solidFill>
              </a:rPr>
              <a:t> al </a:t>
            </a:r>
            <a:r>
              <a:rPr lang="en-US" sz="2800" dirty="0" err="1">
                <a:solidFill>
                  <a:srgbClr val="E8C567"/>
                </a:solidFill>
              </a:rPr>
              <a:t>baile</a:t>
            </a:r>
            <a:r>
              <a:rPr lang="en-US" sz="2800" dirty="0">
                <a:solidFill>
                  <a:srgbClr val="E8C567"/>
                </a:solidFill>
              </a:rPr>
              <a:t> a </a:t>
            </a:r>
            <a:r>
              <a:rPr lang="en-US" sz="2800" dirty="0" err="1">
                <a:solidFill>
                  <a:srgbClr val="E8C567"/>
                </a:solidFill>
              </a:rPr>
              <a:t>caballo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53000" y="609600"/>
            <a:ext cx="2971800" cy="762000"/>
          </a:xfrm>
          <a:prstGeom prst="wedgeRectCallout">
            <a:avLst>
              <a:gd name="adj1" fmla="val -48586"/>
              <a:gd name="adj2" fmla="val 11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Cenicienta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ve</a:t>
            </a:r>
            <a:r>
              <a:rPr lang="en-US" sz="2800" dirty="0">
                <a:solidFill>
                  <a:srgbClr val="E8C567"/>
                </a:solidFill>
              </a:rPr>
              <a:t> a </a:t>
            </a:r>
            <a:r>
              <a:rPr lang="en-US" sz="2800" dirty="0" err="1">
                <a:solidFill>
                  <a:srgbClr val="E8C567"/>
                </a:solidFill>
              </a:rPr>
              <a:t>caballo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81000" y="1371600"/>
            <a:ext cx="2971800" cy="762000"/>
          </a:xfrm>
          <a:prstGeom prst="wedgeRectCallout">
            <a:avLst>
              <a:gd name="adj1" fmla="val 16250"/>
              <a:gd name="adj2" fmla="val 204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Ve</a:t>
            </a:r>
            <a:r>
              <a:rPr lang="en-US" sz="2800" dirty="0">
                <a:solidFill>
                  <a:srgbClr val="E8C567"/>
                </a:solidFill>
              </a:rPr>
              <a:t> con </a:t>
            </a:r>
            <a:r>
              <a:rPr lang="en-US" sz="2800" dirty="0" err="1">
                <a:solidFill>
                  <a:srgbClr val="E8C567"/>
                </a:solidFill>
              </a:rPr>
              <a:t>nosotros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ya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12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603" name="Content Placeholder 3" descr="cinderella-dancing-with-prince-charm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334963"/>
            <a:ext cx="5129213" cy="5943600"/>
          </a:xfrm>
        </p:spPr>
      </p:pic>
      <p:sp>
        <p:nvSpPr>
          <p:cNvPr id="5" name="Rectangular Callout 4"/>
          <p:cNvSpPr/>
          <p:nvPr/>
        </p:nvSpPr>
        <p:spPr>
          <a:xfrm>
            <a:off x="0" y="1143000"/>
            <a:ext cx="2971800" cy="762000"/>
          </a:xfrm>
          <a:prstGeom prst="wedgeRectCallout">
            <a:avLst>
              <a:gd name="adj1" fmla="val 79878"/>
              <a:gd name="adj2" fmla="val -43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Sé</a:t>
            </a:r>
            <a:r>
              <a:rPr lang="en-US" sz="2800" dirty="0">
                <a:solidFill>
                  <a:srgbClr val="E8C567"/>
                </a:solidFill>
              </a:rPr>
              <a:t> mi </a:t>
            </a:r>
            <a:r>
              <a:rPr lang="en-US" sz="2800" dirty="0" err="1">
                <a:solidFill>
                  <a:srgbClr val="E8C567"/>
                </a:solidFill>
              </a:rPr>
              <a:t>esposa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191000" y="3657600"/>
            <a:ext cx="2971800" cy="762000"/>
          </a:xfrm>
          <a:prstGeom prst="wedgeRectCallout">
            <a:avLst>
              <a:gd name="adj1" fmla="val 23295"/>
              <a:gd name="adj2" fmla="val 81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Cenicienta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sé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su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esposa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777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627" name="Content Placeholder 3" descr="Cindere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7069138" cy="4037013"/>
          </a:xfrm>
        </p:spPr>
      </p:pic>
      <p:sp>
        <p:nvSpPr>
          <p:cNvPr id="5" name="Rectangular Callout 4"/>
          <p:cNvSpPr/>
          <p:nvPr/>
        </p:nvSpPr>
        <p:spPr>
          <a:xfrm>
            <a:off x="685800" y="1600200"/>
            <a:ext cx="2971800" cy="762000"/>
          </a:xfrm>
          <a:prstGeom prst="wedgeRectCallout">
            <a:avLst>
              <a:gd name="adj1" fmla="val -22643"/>
              <a:gd name="adj2" fmla="val 92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Por</a:t>
            </a:r>
            <a:r>
              <a:rPr lang="en-US" sz="2800" dirty="0">
                <a:solidFill>
                  <a:srgbClr val="E8C567"/>
                </a:solidFill>
              </a:rPr>
              <a:t> favor, </a:t>
            </a:r>
            <a:r>
              <a:rPr lang="en-US" sz="2800" dirty="0" err="1">
                <a:solidFill>
                  <a:srgbClr val="E8C567"/>
                </a:solidFill>
              </a:rPr>
              <a:t>di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que</a:t>
            </a:r>
            <a:r>
              <a:rPr lang="en-US" sz="2800" dirty="0">
                <a:solidFill>
                  <a:srgbClr val="E8C567"/>
                </a:solidFill>
              </a:rPr>
              <a:t> “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”!</a:t>
            </a:r>
          </a:p>
        </p:txBody>
      </p:sp>
      <p:pic>
        <p:nvPicPr>
          <p:cNvPr id="26629" name="Picture 5" descr="1d34b2895047bbf6327758701c2d5c04.jpg"/>
          <p:cNvPicPr>
            <a:picLocks noChangeAspect="1"/>
          </p:cNvPicPr>
          <p:nvPr/>
        </p:nvPicPr>
        <p:blipFill>
          <a:blip r:embed="rId3" cstate="print"/>
          <a:srcRect l="3448" t="14000" r="15517" b="20000"/>
          <a:stretch>
            <a:fillRect/>
          </a:stretch>
        </p:blipFill>
        <p:spPr bwMode="auto">
          <a:xfrm>
            <a:off x="5867400" y="4557713"/>
            <a:ext cx="32766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6172200" y="3276600"/>
            <a:ext cx="2971800" cy="762000"/>
          </a:xfrm>
          <a:prstGeom prst="wedgeRectCallout">
            <a:avLst>
              <a:gd name="adj1" fmla="val 22606"/>
              <a:gd name="adj2" fmla="val 109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di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que</a:t>
            </a:r>
            <a:r>
              <a:rPr lang="en-US" sz="2800" dirty="0">
                <a:solidFill>
                  <a:srgbClr val="E8C567"/>
                </a:solidFill>
              </a:rPr>
              <a:t> “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”!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352800" y="6096000"/>
            <a:ext cx="2971800" cy="762000"/>
          </a:xfrm>
          <a:prstGeom prst="wedgeRectCallout">
            <a:avLst>
              <a:gd name="adj1" fmla="val 49755"/>
              <a:gd name="adj2" fmla="val -110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di</a:t>
            </a:r>
            <a:r>
              <a:rPr lang="en-US" sz="2800" dirty="0">
                <a:solidFill>
                  <a:srgbClr val="E8C567"/>
                </a:solidFill>
              </a:rPr>
              <a:t> “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28608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651" name="Content Placeholder 3" descr="cinderella-slipper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04800"/>
            <a:ext cx="6994525" cy="5586413"/>
          </a:xfrm>
        </p:spPr>
      </p:pic>
      <p:sp>
        <p:nvSpPr>
          <p:cNvPr id="5" name="Rectangular Callout 4"/>
          <p:cNvSpPr/>
          <p:nvPr/>
        </p:nvSpPr>
        <p:spPr>
          <a:xfrm>
            <a:off x="6172200" y="4191000"/>
            <a:ext cx="2971800" cy="762000"/>
          </a:xfrm>
          <a:prstGeom prst="wedgeRectCallout">
            <a:avLst>
              <a:gd name="adj1" fmla="val 44861"/>
              <a:gd name="adj2" fmla="val -17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¡Ten la </a:t>
            </a:r>
            <a:r>
              <a:rPr lang="en-US" sz="2800" dirty="0" err="1">
                <a:solidFill>
                  <a:srgbClr val="E8C567"/>
                </a:solidFill>
              </a:rPr>
              <a:t>zapatilla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por</a:t>
            </a:r>
            <a:r>
              <a:rPr lang="en-US" sz="2800" dirty="0">
                <a:solidFill>
                  <a:srgbClr val="E8C567"/>
                </a:solidFill>
              </a:rPr>
              <a:t> favor!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800600" y="1066800"/>
            <a:ext cx="2971800" cy="762000"/>
          </a:xfrm>
          <a:prstGeom prst="wedgeRectCallout">
            <a:avLst>
              <a:gd name="adj1" fmla="val 18226"/>
              <a:gd name="adj2" fmla="val -168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Sí</a:t>
            </a:r>
            <a:r>
              <a:rPr lang="en-US" sz="2800" dirty="0">
                <a:solidFill>
                  <a:srgbClr val="E8C567"/>
                </a:solidFill>
              </a:rPr>
              <a:t>, ten la </a:t>
            </a:r>
            <a:r>
              <a:rPr lang="en-US" sz="2800" dirty="0" err="1">
                <a:solidFill>
                  <a:srgbClr val="E8C567"/>
                </a:solidFill>
              </a:rPr>
              <a:t>zapatilla</a:t>
            </a:r>
            <a:r>
              <a:rPr lang="en-US" sz="2800" dirty="0">
                <a:solidFill>
                  <a:srgbClr val="E8C567"/>
                </a:solidFill>
              </a:rPr>
              <a:t>!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52400" y="4343400"/>
            <a:ext cx="2971800" cy="762000"/>
          </a:xfrm>
          <a:prstGeom prst="wedgeRectCallout">
            <a:avLst>
              <a:gd name="adj1" fmla="val -32795"/>
              <a:gd name="adj2" fmla="val -218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¡</a:t>
            </a:r>
            <a:r>
              <a:rPr lang="en-US" sz="2800" dirty="0" err="1">
                <a:solidFill>
                  <a:srgbClr val="E8C567"/>
                </a:solidFill>
              </a:rPr>
              <a:t>Pon</a:t>
            </a:r>
            <a:r>
              <a:rPr lang="en-US" sz="2800" dirty="0">
                <a:solidFill>
                  <a:srgbClr val="E8C567"/>
                </a:solidFill>
              </a:rPr>
              <a:t> mi </a:t>
            </a:r>
            <a:r>
              <a:rPr lang="en-US" sz="2800" dirty="0" err="1">
                <a:solidFill>
                  <a:srgbClr val="E8C567"/>
                </a:solidFill>
              </a:rPr>
              <a:t>zapatilla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dirty="0" err="1">
                <a:solidFill>
                  <a:srgbClr val="E8C567"/>
                </a:solidFill>
              </a:rPr>
              <a:t>por</a:t>
            </a:r>
            <a:r>
              <a:rPr lang="en-US" sz="2800" dirty="0">
                <a:solidFill>
                  <a:srgbClr val="E8C567"/>
                </a:solidFill>
              </a:rPr>
              <a:t> favor!</a:t>
            </a:r>
          </a:p>
        </p:txBody>
      </p:sp>
    </p:spTree>
    <p:extLst>
      <p:ext uri="{BB962C8B-B14F-4D97-AF65-F5344CB8AC3E}">
        <p14:creationId xmlns:p14="http://schemas.microsoft.com/office/powerpoint/2010/main" val="34837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675" name="Content Placeholder 3" descr="rsp_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145" t="7262" r="6705" b="5586"/>
          <a:stretch>
            <a:fillRect/>
          </a:stretch>
        </p:blipFill>
        <p:spPr>
          <a:xfrm>
            <a:off x="609600" y="0"/>
            <a:ext cx="6351588" cy="6351588"/>
          </a:xfrm>
        </p:spPr>
      </p:pic>
      <p:sp>
        <p:nvSpPr>
          <p:cNvPr id="5" name="Rectangular Callout 4"/>
          <p:cNvSpPr/>
          <p:nvPr/>
        </p:nvSpPr>
        <p:spPr>
          <a:xfrm>
            <a:off x="5029200" y="0"/>
            <a:ext cx="4114800" cy="762000"/>
          </a:xfrm>
          <a:prstGeom prst="wedgeRectCallout">
            <a:avLst>
              <a:gd name="adj1" fmla="val -31636"/>
              <a:gd name="adj2" fmla="val 101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Anastasia, </a:t>
            </a:r>
            <a:r>
              <a:rPr lang="en-US" sz="2800" dirty="0" err="1">
                <a:solidFill>
                  <a:srgbClr val="E8C567"/>
                </a:solidFill>
              </a:rPr>
              <a:t>por</a:t>
            </a:r>
            <a:r>
              <a:rPr lang="en-US" sz="2800" dirty="0">
                <a:solidFill>
                  <a:srgbClr val="E8C567"/>
                </a:solidFill>
              </a:rPr>
              <a:t> favor,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haz</a:t>
            </a:r>
            <a:r>
              <a:rPr lang="en-US" sz="2800" dirty="0">
                <a:solidFill>
                  <a:srgbClr val="E8C567"/>
                </a:solidFill>
              </a:rPr>
              <a:t> mi </a:t>
            </a:r>
            <a:r>
              <a:rPr lang="en-US" sz="2800" dirty="0" err="1">
                <a:solidFill>
                  <a:srgbClr val="E8C567"/>
                </a:solidFill>
              </a:rPr>
              <a:t>cama</a:t>
            </a:r>
            <a:r>
              <a:rPr lang="en-US" sz="2800" dirty="0">
                <a:solidFill>
                  <a:srgbClr val="E8C567"/>
                </a:solidFill>
              </a:rPr>
              <a:t> con </a:t>
            </a:r>
            <a:r>
              <a:rPr lang="en-US" sz="2800" dirty="0" err="1">
                <a:solidFill>
                  <a:srgbClr val="E8C567"/>
                </a:solidFill>
              </a:rPr>
              <a:t>amor</a:t>
            </a:r>
            <a:r>
              <a:rPr lang="en-US" sz="28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477000" y="1066800"/>
            <a:ext cx="2667000" cy="762000"/>
          </a:xfrm>
          <a:prstGeom prst="wedgeRectCallout">
            <a:avLst>
              <a:gd name="adj1" fmla="val -60207"/>
              <a:gd name="adj2" fmla="val 28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E8C567"/>
                </a:solidFill>
              </a:rPr>
              <a:t>Drizella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pon</a:t>
            </a:r>
            <a:r>
              <a:rPr lang="en-US" sz="2800" dirty="0">
                <a:solidFill>
                  <a:srgbClr val="E8C567"/>
                </a:solidFill>
              </a:rPr>
              <a:t> la mesa.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019800" y="2133600"/>
            <a:ext cx="3124200" cy="762000"/>
          </a:xfrm>
          <a:prstGeom prst="wedgeRectCallout">
            <a:avLst>
              <a:gd name="adj1" fmla="val -60207"/>
              <a:gd name="adj2" fmla="val -5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Y </a:t>
            </a:r>
            <a:r>
              <a:rPr lang="en-US" sz="2800" dirty="0" err="1">
                <a:solidFill>
                  <a:srgbClr val="E8C567"/>
                </a:solidFill>
              </a:rPr>
              <a:t>tú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ven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conmigo</a:t>
            </a:r>
            <a:r>
              <a:rPr lang="en-US" sz="2800" dirty="0">
                <a:solidFill>
                  <a:srgbClr val="E8C567"/>
                </a:solidFill>
              </a:rPr>
              <a:t> al </a:t>
            </a:r>
            <a:r>
              <a:rPr lang="en-US" sz="2800" dirty="0" err="1">
                <a:solidFill>
                  <a:srgbClr val="E8C567"/>
                </a:solidFill>
              </a:rPr>
              <a:t>jardín</a:t>
            </a:r>
            <a:r>
              <a:rPr lang="en-US" sz="28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324600" y="3276600"/>
            <a:ext cx="2819400" cy="762000"/>
          </a:xfrm>
          <a:prstGeom prst="wedgeRectCallout">
            <a:avLst>
              <a:gd name="adj1" fmla="val -56732"/>
              <a:gd name="adj2" fmla="val -19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Y la </a:t>
            </a:r>
            <a:r>
              <a:rPr lang="en-US" sz="2800" dirty="0" err="1">
                <a:solidFill>
                  <a:srgbClr val="E8C567"/>
                </a:solidFill>
              </a:rPr>
              <a:t>otra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</a:t>
            </a:r>
            <a:r>
              <a:rPr lang="en-US" sz="2800" dirty="0">
                <a:solidFill>
                  <a:srgbClr val="E8C567"/>
                </a:solidFill>
              </a:rPr>
              <a:t> de la casa.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638800" y="4419600"/>
            <a:ext cx="3505200" cy="762000"/>
          </a:xfrm>
          <a:prstGeom prst="wedgeRectCallout">
            <a:avLst>
              <a:gd name="adj1" fmla="val -49782"/>
              <a:gd name="adj2" fmla="val -296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Y </a:t>
            </a:r>
            <a:r>
              <a:rPr lang="en-US" sz="2800" dirty="0" err="1">
                <a:solidFill>
                  <a:srgbClr val="E8C567"/>
                </a:solidFill>
              </a:rPr>
              <a:t>después</a:t>
            </a:r>
            <a:r>
              <a:rPr lang="en-US" sz="2800" dirty="0">
                <a:solidFill>
                  <a:srgbClr val="E8C567"/>
                </a:solidFill>
              </a:rPr>
              <a:t> Anastasia,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</a:t>
            </a:r>
            <a:r>
              <a:rPr lang="en-US" sz="2800" dirty="0">
                <a:solidFill>
                  <a:srgbClr val="E8C567"/>
                </a:solidFill>
              </a:rPr>
              <a:t> a </a:t>
            </a:r>
            <a:r>
              <a:rPr lang="en-US" sz="2800" dirty="0" err="1">
                <a:solidFill>
                  <a:srgbClr val="E8C567"/>
                </a:solidFill>
              </a:rPr>
              <a:t>tu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cuarto</a:t>
            </a:r>
            <a:r>
              <a:rPr lang="en-US" sz="28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419600" y="5486400"/>
            <a:ext cx="3733800" cy="762000"/>
          </a:xfrm>
          <a:prstGeom prst="wedgeRectCallout">
            <a:avLst>
              <a:gd name="adj1" fmla="val -15930"/>
              <a:gd name="adj2" fmla="val -43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Y </a:t>
            </a:r>
            <a:r>
              <a:rPr lang="en-US" sz="2800" dirty="0" err="1">
                <a:solidFill>
                  <a:srgbClr val="E8C567"/>
                </a:solidFill>
              </a:rPr>
              <a:t>tú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Drizella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sé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más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amable</a:t>
            </a:r>
            <a:r>
              <a:rPr lang="en-US" sz="28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133600" y="4648200"/>
            <a:ext cx="3733800" cy="762000"/>
          </a:xfrm>
          <a:prstGeom prst="wedgeRectCallout">
            <a:avLst>
              <a:gd name="adj1" fmla="val 45586"/>
              <a:gd name="adj2" fmla="val -431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Y </a:t>
            </a:r>
            <a:r>
              <a:rPr lang="en-US" sz="2800" dirty="0" err="1">
                <a:solidFill>
                  <a:srgbClr val="E8C567"/>
                </a:solidFill>
              </a:rPr>
              <a:t>tú</a:t>
            </a:r>
            <a:r>
              <a:rPr lang="en-US" sz="2800" dirty="0">
                <a:solidFill>
                  <a:srgbClr val="E8C567"/>
                </a:solidFill>
              </a:rPr>
              <a:t> Anastasia,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</a:t>
            </a:r>
            <a:r>
              <a:rPr lang="en-US" sz="2800" dirty="0">
                <a:solidFill>
                  <a:srgbClr val="E8C567"/>
                </a:solidFill>
              </a:rPr>
              <a:t> “</a:t>
            </a:r>
            <a:r>
              <a:rPr lang="en-US" sz="2800" dirty="0" err="1">
                <a:solidFill>
                  <a:srgbClr val="E8C567"/>
                </a:solidFill>
              </a:rPr>
              <a:t>por</a:t>
            </a:r>
            <a:r>
              <a:rPr lang="en-US" sz="2800" dirty="0">
                <a:solidFill>
                  <a:srgbClr val="E8C567"/>
                </a:solidFill>
              </a:rPr>
              <a:t> favor” </a:t>
            </a:r>
            <a:r>
              <a:rPr lang="en-US" sz="2800" dirty="0" err="1">
                <a:solidFill>
                  <a:srgbClr val="E8C567"/>
                </a:solidFill>
              </a:rPr>
              <a:t>más</a:t>
            </a:r>
            <a:r>
              <a:rPr lang="en-US" sz="28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143000" y="2514600"/>
            <a:ext cx="4191000" cy="762000"/>
          </a:xfrm>
          <a:prstGeom prst="wedgeRectCallout">
            <a:avLst>
              <a:gd name="adj1" fmla="val 62204"/>
              <a:gd name="adj2" fmla="val -148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E8C567"/>
                </a:solidFill>
              </a:rPr>
              <a:t>Y </a:t>
            </a:r>
            <a:r>
              <a:rPr lang="en-US" sz="2800" dirty="0" err="1">
                <a:solidFill>
                  <a:srgbClr val="E8C567"/>
                </a:solidFill>
              </a:rPr>
              <a:t>finalmente</a:t>
            </a:r>
            <a:r>
              <a:rPr lang="en-US" sz="2800" dirty="0">
                <a:solidFill>
                  <a:srgbClr val="E8C567"/>
                </a:solidFill>
              </a:rPr>
              <a:t>, 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ten</a:t>
            </a:r>
            <a:r>
              <a:rPr lang="en-US" sz="2800" dirty="0">
                <a:solidFill>
                  <a:srgbClr val="E8C567"/>
                </a:solidFill>
              </a:rPr>
              <a:t> </a:t>
            </a:r>
            <a:r>
              <a:rPr lang="en-US" sz="2800" dirty="0" err="1">
                <a:solidFill>
                  <a:srgbClr val="E8C567"/>
                </a:solidFill>
              </a:rPr>
              <a:t>cuidado</a:t>
            </a:r>
            <a:r>
              <a:rPr lang="en-US" sz="2800" dirty="0">
                <a:solidFill>
                  <a:srgbClr val="E8C567"/>
                </a:solidFill>
              </a:rPr>
              <a:t> con mi </a:t>
            </a:r>
            <a:r>
              <a:rPr lang="en-US" sz="2800" dirty="0" err="1">
                <a:solidFill>
                  <a:srgbClr val="E8C567"/>
                </a:solidFill>
              </a:rPr>
              <a:t>zapatilla</a:t>
            </a:r>
            <a:r>
              <a:rPr lang="en-US" sz="2800" dirty="0">
                <a:solidFill>
                  <a:srgbClr val="E8C56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3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Irregulars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400" dirty="0" err="1" smtClean="0"/>
              <a:t>Venir</a:t>
            </a:r>
            <a:endParaRPr lang="en-US" sz="2400" dirty="0"/>
          </a:p>
          <a:p>
            <a:r>
              <a:rPr lang="en-US" sz="2400" dirty="0" err="1" smtClean="0"/>
              <a:t>Decir</a:t>
            </a:r>
            <a:endParaRPr lang="en-US" sz="2400" dirty="0" smtClean="0"/>
          </a:p>
          <a:p>
            <a:r>
              <a:rPr lang="en-US" sz="2400" dirty="0" err="1" smtClean="0"/>
              <a:t>Salir</a:t>
            </a:r>
            <a:endParaRPr lang="en-US" sz="2400" dirty="0" smtClean="0"/>
          </a:p>
          <a:p>
            <a:r>
              <a:rPr lang="en-US" sz="2400" dirty="0" err="1" smtClean="0"/>
              <a:t>Hacer</a:t>
            </a:r>
            <a:endParaRPr lang="en-US" sz="2400" dirty="0" smtClean="0"/>
          </a:p>
          <a:p>
            <a:r>
              <a:rPr lang="en-US" sz="2400" dirty="0" err="1" smtClean="0"/>
              <a:t>Tener</a:t>
            </a:r>
            <a:endParaRPr lang="en-US" sz="2400" dirty="0" smtClean="0"/>
          </a:p>
          <a:p>
            <a:r>
              <a:rPr lang="en-US" sz="2400" dirty="0" err="1" smtClean="0"/>
              <a:t>Ir</a:t>
            </a:r>
            <a:endParaRPr lang="en-US" sz="2400" dirty="0" smtClean="0"/>
          </a:p>
          <a:p>
            <a:r>
              <a:rPr lang="en-US" sz="2400" dirty="0" err="1" smtClean="0"/>
              <a:t>Poner</a:t>
            </a:r>
            <a:endParaRPr lang="en-US" sz="2400" dirty="0" smtClean="0"/>
          </a:p>
          <a:p>
            <a:r>
              <a:rPr lang="en-US" sz="2400" dirty="0" err="1" smtClean="0"/>
              <a:t>Ser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696789" y="5042211"/>
              <a:ext cx="1332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909" y="5030331"/>
                <a:ext cx="3708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13646"/>
            <a:ext cx="226314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Irregulars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590800"/>
          </a:xfrm>
        </p:spPr>
        <p:txBody>
          <a:bodyPr numCol="2">
            <a:normAutofit/>
          </a:bodyPr>
          <a:lstStyle/>
          <a:p>
            <a:r>
              <a:rPr lang="en-US" sz="2400" dirty="0" err="1" smtClean="0"/>
              <a:t>Ven</a:t>
            </a:r>
            <a:endParaRPr lang="en-US" sz="2400" dirty="0"/>
          </a:p>
          <a:p>
            <a:r>
              <a:rPr lang="en-US" sz="2400" dirty="0" smtClean="0"/>
              <a:t>Di</a:t>
            </a:r>
          </a:p>
          <a:p>
            <a:r>
              <a:rPr lang="en-US" sz="2400" dirty="0" smtClean="0"/>
              <a:t>Sal</a:t>
            </a:r>
          </a:p>
          <a:p>
            <a:r>
              <a:rPr lang="en-US" sz="2400" dirty="0" err="1" smtClean="0"/>
              <a:t>Haz</a:t>
            </a:r>
            <a:endParaRPr lang="en-US" sz="2400" dirty="0" smtClean="0"/>
          </a:p>
          <a:p>
            <a:r>
              <a:rPr lang="en-US" sz="2400" dirty="0" smtClean="0"/>
              <a:t>Ten</a:t>
            </a:r>
          </a:p>
          <a:p>
            <a:r>
              <a:rPr lang="en-US" sz="2400" dirty="0" err="1" smtClean="0"/>
              <a:t>Ve</a:t>
            </a:r>
            <a:endParaRPr lang="en-US" sz="2400" dirty="0" smtClean="0"/>
          </a:p>
          <a:p>
            <a:r>
              <a:rPr lang="en-US" sz="2400" dirty="0" err="1" smtClean="0"/>
              <a:t>Pon</a:t>
            </a:r>
            <a:endParaRPr lang="en-US" sz="2400" dirty="0" smtClean="0"/>
          </a:p>
          <a:p>
            <a:r>
              <a:rPr lang="en-US" sz="2400" dirty="0" err="1" smtClean="0"/>
              <a:t>Sé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105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“Vin Diesel has ten weapons, eh?”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22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5" descr="lois_malcolm_toonseri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2000" y="1465263"/>
            <a:ext cx="2447925" cy="4114800"/>
          </a:xfrm>
        </p:spPr>
      </p:pic>
      <p:pic>
        <p:nvPicPr>
          <p:cNvPr id="5123" name="Picture 7" descr="malcolm-in-the-middle-krtkidselements001094-kn-muniz-2-kr.jpg"/>
          <p:cNvPicPr>
            <a:picLocks noChangeAspect="1"/>
          </p:cNvPicPr>
          <p:nvPr/>
        </p:nvPicPr>
        <p:blipFill>
          <a:blip r:embed="rId3" cstate="print"/>
          <a:srcRect l="24615" t="53847" r="9232"/>
          <a:stretch>
            <a:fillRect/>
          </a:stretch>
        </p:blipFill>
        <p:spPr bwMode="auto">
          <a:xfrm>
            <a:off x="3886200" y="2819400"/>
            <a:ext cx="346233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1752600" y="5334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¡Lava el </a:t>
            </a:r>
            <a:r>
              <a:rPr lang="en-US" sz="3200" dirty="0" err="1">
                <a:solidFill>
                  <a:srgbClr val="E8C567"/>
                </a:solidFill>
              </a:rPr>
              <a:t>coche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5125" name="Picture 2" descr="C:\Documents and Settings\asduser\Local Settings\Temporary Internet Files\Content.IE5\CXUBOT2Z\MCj044173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reflexives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010400" cy="3048001"/>
          </a:xfrm>
        </p:spPr>
        <p:txBody>
          <a:bodyPr>
            <a:no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Tú</a:t>
            </a:r>
            <a:r>
              <a:rPr lang="en-US" sz="2800" b="1" dirty="0" smtClean="0"/>
              <a:t> form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800" b="1" dirty="0" smtClean="0"/>
              <a:t> Drop the “s”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800" b="1" dirty="0" smtClean="0"/>
              <a:t> Attach “</a:t>
            </a:r>
            <a:r>
              <a:rPr lang="en-US" sz="2800" b="1" dirty="0" err="1" smtClean="0"/>
              <a:t>te</a:t>
            </a:r>
            <a:r>
              <a:rPr lang="en-US" sz="2800" b="1" dirty="0" smtClean="0"/>
              <a:t>”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800" b="1" dirty="0" smtClean="0"/>
              <a:t> Add an accent 3 syllables back</a:t>
            </a:r>
          </a:p>
        </p:txBody>
      </p:sp>
    </p:spTree>
    <p:extLst>
      <p:ext uri="{BB962C8B-B14F-4D97-AF65-F5344CB8AC3E}">
        <p14:creationId xmlns:p14="http://schemas.microsoft.com/office/powerpoint/2010/main" val="3848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Reflexive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Lavarse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lavas   lava </a:t>
            </a:r>
            <a:r>
              <a:rPr lang="en-US" dirty="0" err="1" smtClean="0">
                <a:sym typeface="Wingdings" panose="05000000000000000000" pitchFamily="2" charset="2"/>
              </a:rPr>
              <a:t>lavate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lávate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err="1" smtClean="0"/>
              <a:t>acostarse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acuestas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err="1" smtClean="0">
                <a:sym typeface="Wingdings" panose="05000000000000000000" pitchFamily="2" charset="2"/>
              </a:rPr>
              <a:t>acuesta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acuestate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 			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acuéstate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26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b="1" dirty="0" err="1"/>
              <a:t>Tú</a:t>
            </a:r>
            <a:r>
              <a:rPr lang="en-US" b="1" dirty="0"/>
              <a:t> form</a:t>
            </a:r>
          </a:p>
          <a:p>
            <a:pPr marL="68580" indent="-342900">
              <a:buFont typeface="+mj-lt"/>
              <a:buAutoNum type="arabicPeriod"/>
            </a:pPr>
            <a:r>
              <a:rPr lang="en-US" b="1" dirty="0"/>
              <a:t> Drop the “s”</a:t>
            </a:r>
          </a:p>
          <a:p>
            <a:pPr marL="68580" indent="-342900">
              <a:buFont typeface="+mj-lt"/>
              <a:buAutoNum type="arabicPeriod"/>
            </a:pPr>
            <a:r>
              <a:rPr lang="en-US" b="1" dirty="0"/>
              <a:t> Attach “</a:t>
            </a:r>
            <a:r>
              <a:rPr lang="en-US" b="1" dirty="0" err="1"/>
              <a:t>te</a:t>
            </a:r>
            <a:r>
              <a:rPr lang="en-US" b="1" dirty="0"/>
              <a:t>”</a:t>
            </a:r>
          </a:p>
          <a:p>
            <a:pPr marL="68580" indent="-342900">
              <a:buFont typeface="+mj-lt"/>
              <a:buAutoNum type="arabicPeriod"/>
            </a:pPr>
            <a:r>
              <a:rPr lang="en-US" b="1" dirty="0"/>
              <a:t> Add an accent 3 syllables back</a:t>
            </a:r>
          </a:p>
        </p:txBody>
      </p:sp>
    </p:spTree>
    <p:extLst>
      <p:ext uri="{BB962C8B-B14F-4D97-AF65-F5344CB8AC3E}">
        <p14:creationId xmlns:p14="http://schemas.microsoft.com/office/powerpoint/2010/main" val="9536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Attach</a:t>
            </a:r>
            <a:r>
              <a:rPr lang="en-US" sz="3600" dirty="0" smtClean="0"/>
              <a:t> direct object pronouns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o the end of the positive command.</a:t>
            </a:r>
          </a:p>
          <a:p>
            <a:endParaRPr lang="en-US" sz="3600" dirty="0"/>
          </a:p>
          <a:p>
            <a:r>
              <a:rPr lang="en-US" sz="3600" dirty="0" err="1" smtClean="0"/>
              <a:t>Saca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la </a:t>
            </a:r>
            <a:r>
              <a:rPr lang="en-US" sz="3600" dirty="0" err="1" smtClean="0">
                <a:solidFill>
                  <a:srgbClr val="FF0000"/>
                </a:solidFill>
              </a:rPr>
              <a:t>basura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&gt;  </a:t>
            </a:r>
            <a:r>
              <a:rPr lang="en-US" sz="3600" dirty="0" err="1" smtClean="0"/>
              <a:t>sáca</a:t>
            </a:r>
            <a:r>
              <a:rPr lang="en-US" sz="3600" b="1" dirty="0" err="1" smtClean="0">
                <a:solidFill>
                  <a:srgbClr val="FF0000"/>
                </a:solidFill>
              </a:rPr>
              <a:t>la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Lee </a:t>
            </a:r>
            <a:r>
              <a:rPr lang="en-US" sz="3600" dirty="0" smtClean="0">
                <a:solidFill>
                  <a:srgbClr val="002060"/>
                </a:solidFill>
              </a:rPr>
              <a:t>el </a:t>
            </a:r>
            <a:r>
              <a:rPr lang="en-US" sz="3600" dirty="0" err="1" smtClean="0">
                <a:solidFill>
                  <a:srgbClr val="002060"/>
                </a:solidFill>
              </a:rPr>
              <a:t>libro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/>
              <a:t>&gt;  </a:t>
            </a:r>
            <a:r>
              <a:rPr lang="en-US" sz="3600" dirty="0" err="1" smtClean="0"/>
              <a:t>lée</a:t>
            </a:r>
            <a:r>
              <a:rPr lang="en-US" sz="3600" b="1" dirty="0" err="1" smtClean="0">
                <a:solidFill>
                  <a:srgbClr val="002060"/>
                </a:solidFill>
              </a:rPr>
              <a:t>lo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dirty="0" err="1" smtClean="0"/>
              <a:t>Haz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la </a:t>
            </a:r>
            <a:r>
              <a:rPr lang="en-US" sz="3600" dirty="0" err="1" smtClean="0">
                <a:solidFill>
                  <a:srgbClr val="FF0000"/>
                </a:solidFill>
              </a:rPr>
              <a:t>cama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&gt; </a:t>
            </a:r>
            <a:r>
              <a:rPr lang="en-US" sz="3600" dirty="0" err="1" smtClean="0"/>
              <a:t>haz</a:t>
            </a:r>
            <a:r>
              <a:rPr lang="en-US" sz="3600" b="1" dirty="0" err="1" smtClean="0">
                <a:solidFill>
                  <a:srgbClr val="FF0000"/>
                </a:solidFill>
              </a:rPr>
              <a:t>la</a:t>
            </a:r>
            <a:r>
              <a:rPr lang="en-US" sz="3600" dirty="0" smtClean="0"/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4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0"/>
            <a:ext cx="5086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7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8600"/>
            <a:ext cx="61912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9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>
          <a:xfrm>
            <a:off x="-76200" y="-26126"/>
            <a:ext cx="9144000" cy="6858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981200"/>
            <a:ext cx="68580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command you to NOT…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96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Negative </a:t>
            </a:r>
            <a:r>
              <a:rPr lang="en-US" b="1" dirty="0" err="1" smtClean="0"/>
              <a:t>Tú</a:t>
            </a:r>
            <a:r>
              <a:rPr lang="en-US" b="1" dirty="0" smtClean="0"/>
              <a:t> Commands</a:t>
            </a:r>
          </a:p>
        </p:txBody>
      </p:sp>
    </p:spTree>
    <p:extLst>
      <p:ext uri="{BB962C8B-B14F-4D97-AF65-F5344CB8AC3E}">
        <p14:creationId xmlns:p14="http://schemas.microsoft.com/office/powerpoint/2010/main" val="14292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5" descr="lois_malcolm_toonseri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2000" y="1465263"/>
            <a:ext cx="2447925" cy="4114800"/>
          </a:xfrm>
        </p:spPr>
      </p:pic>
      <p:pic>
        <p:nvPicPr>
          <p:cNvPr id="49155" name="Picture 7" descr="malcolm-in-the-middle-krtkidselements001094-kn-muniz-2-kr.jpg"/>
          <p:cNvPicPr>
            <a:picLocks noChangeAspect="1"/>
          </p:cNvPicPr>
          <p:nvPr/>
        </p:nvPicPr>
        <p:blipFill>
          <a:blip r:embed="rId3" cstate="print"/>
          <a:srcRect l="24615" t="53847" r="9232"/>
          <a:stretch>
            <a:fillRect/>
          </a:stretch>
        </p:blipFill>
        <p:spPr bwMode="auto">
          <a:xfrm>
            <a:off x="3886200" y="2819400"/>
            <a:ext cx="346233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1752600" y="5334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¡Lava el </a:t>
            </a:r>
            <a:r>
              <a:rPr lang="en-US" sz="3200" dirty="0" err="1">
                <a:solidFill>
                  <a:srgbClr val="E8C567"/>
                </a:solidFill>
              </a:rPr>
              <a:t>coche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49157" name="Picture 2" descr="C:\Documents and Settings\asduser\Local Settings\Temporary Internet Files\Content.IE5\CXUBOT2Z\MCj044173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lcolm-bryan-cranston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19367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1447800" y="24384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laves el </a:t>
            </a:r>
            <a:r>
              <a:rPr lang="en-US" sz="3200" dirty="0" err="1">
                <a:solidFill>
                  <a:srgbClr val="E8C567"/>
                </a:solidFill>
              </a:rPr>
              <a:t>coche</a:t>
            </a:r>
            <a:endParaRPr lang="en-US" sz="3200" dirty="0">
              <a:solidFill>
                <a:srgbClr val="E8C567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5562600" y="53340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 descr="f993066168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438400"/>
            <a:ext cx="3571875" cy="2959100"/>
          </a:xfrm>
        </p:spPr>
      </p:pic>
      <p:sp>
        <p:nvSpPr>
          <p:cNvPr id="5" name="Rectangular Callout 4"/>
          <p:cNvSpPr/>
          <p:nvPr/>
        </p:nvSpPr>
        <p:spPr>
          <a:xfrm>
            <a:off x="990600" y="15240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Arregla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tu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cuarto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50180" name="Picture 5" descr="C:\Documents and Settings\asduser\Local Settings\Temporary Internet Files\Content.IE5\VBUWBFM9\MPj043062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252253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ryan-cranst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205581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572000" y="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</a:t>
            </a:r>
            <a:r>
              <a:rPr lang="en-US" sz="3200" dirty="0" err="1">
                <a:solidFill>
                  <a:srgbClr val="E8C567"/>
                </a:solidFill>
              </a:rPr>
              <a:t>arregles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tu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cuarto</a:t>
            </a:r>
            <a:r>
              <a:rPr lang="en-US" sz="32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5486400" y="342900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 descr="10992_1213484679632_500_2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201" t="2048" r="20599"/>
          <a:stretch>
            <a:fillRect/>
          </a:stretch>
        </p:blipFill>
        <p:spPr>
          <a:xfrm>
            <a:off x="4343400" y="1524000"/>
            <a:ext cx="3225800" cy="2932113"/>
          </a:xfrm>
        </p:spPr>
      </p:pic>
      <p:sp>
        <p:nvSpPr>
          <p:cNvPr id="5" name="Rectangular Callout 4"/>
          <p:cNvSpPr/>
          <p:nvPr/>
        </p:nvSpPr>
        <p:spPr>
          <a:xfrm>
            <a:off x="4419600" y="8382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Compra</a:t>
            </a:r>
            <a:r>
              <a:rPr lang="en-US" sz="3200" dirty="0">
                <a:solidFill>
                  <a:srgbClr val="E8C567"/>
                </a:solidFill>
              </a:rPr>
              <a:t> comida!</a:t>
            </a:r>
          </a:p>
        </p:txBody>
      </p:sp>
      <p:pic>
        <p:nvPicPr>
          <p:cNvPr id="51204" name="Picture 5" descr="Malcolm-and-Craig-malcolm-in-the-middle-657861_300_375.jpg"/>
          <p:cNvPicPr>
            <a:picLocks noChangeAspect="1"/>
          </p:cNvPicPr>
          <p:nvPr/>
        </p:nvPicPr>
        <p:blipFill>
          <a:blip r:embed="rId3" cstate="print"/>
          <a:srcRect t="4800" r="53999"/>
          <a:stretch>
            <a:fillRect/>
          </a:stretch>
        </p:blipFill>
        <p:spPr bwMode="auto">
          <a:xfrm>
            <a:off x="2057400" y="2324100"/>
            <a:ext cx="15065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 descr="C:\Documents and Settings\asduser\Local Settings\Temporary Internet Files\Content.IE5\WX6B81IF\MPj0437379000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0"/>
            <a:ext cx="2974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al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33800"/>
            <a:ext cx="30114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4572000" y="28194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</a:t>
            </a:r>
            <a:r>
              <a:rPr lang="en-US" sz="3200" dirty="0" err="1">
                <a:solidFill>
                  <a:srgbClr val="E8C567"/>
                </a:solidFill>
              </a:rPr>
              <a:t>compres</a:t>
            </a:r>
            <a:r>
              <a:rPr lang="en-US" sz="3200" dirty="0">
                <a:solidFill>
                  <a:srgbClr val="E8C567"/>
                </a:solidFill>
              </a:rPr>
              <a:t> comida.</a:t>
            </a:r>
          </a:p>
        </p:txBody>
      </p:sp>
      <p:sp>
        <p:nvSpPr>
          <p:cNvPr id="9" name="&quot;No&quot; Symbol 8"/>
          <p:cNvSpPr/>
          <p:nvPr/>
        </p:nvSpPr>
        <p:spPr>
          <a:xfrm>
            <a:off x="228600" y="30480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 descr="malcolm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063750"/>
            <a:ext cx="4113213" cy="3084513"/>
          </a:xfrm>
        </p:spPr>
      </p:pic>
      <p:sp>
        <p:nvSpPr>
          <p:cNvPr id="5" name="Rectangular Callout 4"/>
          <p:cNvSpPr/>
          <p:nvPr/>
        </p:nvSpPr>
        <p:spPr>
          <a:xfrm>
            <a:off x="3657600" y="11430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Corta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césped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52228" name="Picture 2" descr="C:\Documents and Settings\asduser\Local Settings\Temporary Internet Files\Content.IE5\3519JNVL\MCj04127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75443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lcolm-bryan-cransto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971800"/>
            <a:ext cx="222091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5867400" y="20574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</a:t>
            </a:r>
            <a:r>
              <a:rPr lang="en-US" sz="3200" dirty="0" err="1">
                <a:solidFill>
                  <a:srgbClr val="E8C567"/>
                </a:solidFill>
              </a:rPr>
              <a:t>cortes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césped</a:t>
            </a:r>
            <a:r>
              <a:rPr lang="en-US" sz="32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457200" y="137160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f993066168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438400"/>
            <a:ext cx="3571875" cy="2959100"/>
          </a:xfrm>
        </p:spPr>
      </p:pic>
      <p:sp>
        <p:nvSpPr>
          <p:cNvPr id="5" name="Rectangular Callout 4"/>
          <p:cNvSpPr/>
          <p:nvPr/>
        </p:nvSpPr>
        <p:spPr>
          <a:xfrm>
            <a:off x="990600" y="15240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Arregla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tu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cuarto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6148" name="Picture 5" descr="C:\Documents and Settings\asduser\Local Settings\Temporary Internet Files\Content.IE5\VBUWBFM9\MPj043062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211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0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dusting 1.jpg"/>
          <p:cNvPicPr>
            <a:picLocks noChangeAspect="1"/>
          </p:cNvPicPr>
          <p:nvPr/>
        </p:nvPicPr>
        <p:blipFill>
          <a:blip r:embed="rId2" cstate="print"/>
          <a:srcRect l="3477" t="7442" r="9566" b="14420"/>
          <a:stretch>
            <a:fillRect/>
          </a:stretch>
        </p:blipFill>
        <p:spPr bwMode="auto">
          <a:xfrm>
            <a:off x="5562600" y="152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&quot;No&quot; Symbol 9"/>
          <p:cNvSpPr/>
          <p:nvPr/>
        </p:nvSpPr>
        <p:spPr>
          <a:xfrm>
            <a:off x="5257800" y="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3252" name="Content Placeholder 3" descr="malcolm-in-the-middle-krtkidselements001094-kn-muniz-2-k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659" r="61194" b="49548"/>
          <a:stretch>
            <a:fillRect/>
          </a:stretch>
        </p:blipFill>
        <p:spPr>
          <a:xfrm>
            <a:off x="457200" y="1143000"/>
            <a:ext cx="3609975" cy="3887788"/>
          </a:xfrm>
        </p:spPr>
      </p:pic>
      <p:sp>
        <p:nvSpPr>
          <p:cNvPr id="5" name="Rectangular Callout 4"/>
          <p:cNvSpPr/>
          <p:nvPr/>
        </p:nvSpPr>
        <p:spPr>
          <a:xfrm>
            <a:off x="2286000" y="3048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Quita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polvo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53254" name="Picture 5" descr="WK-AO961_Breaki_G_20090305172211.jpg"/>
          <p:cNvPicPr>
            <a:picLocks noChangeAspect="1"/>
          </p:cNvPicPr>
          <p:nvPr/>
        </p:nvPicPr>
        <p:blipFill>
          <a:blip r:embed="rId4" cstate="print"/>
          <a:srcRect r="20023"/>
          <a:stretch>
            <a:fillRect/>
          </a:stretch>
        </p:blipFill>
        <p:spPr bwMode="auto">
          <a:xfrm>
            <a:off x="4303713" y="2819400"/>
            <a:ext cx="39878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5562600" y="2057400"/>
            <a:ext cx="3276600" cy="914400"/>
          </a:xfrm>
          <a:prstGeom prst="wedgeRectCallout">
            <a:avLst>
              <a:gd name="adj1" fmla="val 33652"/>
              <a:gd name="adj2" fmla="val 75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</a:t>
            </a:r>
            <a:r>
              <a:rPr lang="en-US" sz="3200" dirty="0" err="1">
                <a:solidFill>
                  <a:srgbClr val="E8C567"/>
                </a:solidFill>
              </a:rPr>
              <a:t>quites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polvo</a:t>
            </a:r>
            <a:r>
              <a:rPr lang="en-US" sz="3200" dirty="0">
                <a:solidFill>
                  <a:srgbClr val="E8C56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6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3" descr="malcolminthemid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416" t="10088" b="59596"/>
          <a:stretch>
            <a:fillRect/>
          </a:stretch>
        </p:blipFill>
        <p:spPr>
          <a:xfrm>
            <a:off x="3200400" y="1828800"/>
            <a:ext cx="3143250" cy="3771900"/>
          </a:xfrm>
        </p:spPr>
      </p:pic>
      <p:sp>
        <p:nvSpPr>
          <p:cNvPr id="5" name="Rectangular Callout 4"/>
          <p:cNvSpPr/>
          <p:nvPr/>
        </p:nvSpPr>
        <p:spPr>
          <a:xfrm>
            <a:off x="4572000" y="15240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Barre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piso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54276" name="Picture 3" descr="C:\Documents and Settings\asduser\Local Settings\Temporary Internet Files\Content.IE5\WX6B81IF\MCj04126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1623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lcolm-in-the-Middle-2x20-Bowling-Still-MITMVC-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29000"/>
            <a:ext cx="19145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038600" y="28956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barras el </a:t>
            </a:r>
            <a:r>
              <a:rPr lang="en-US" sz="3200" dirty="0" err="1">
                <a:solidFill>
                  <a:srgbClr val="E8C567"/>
                </a:solidFill>
              </a:rPr>
              <a:t>piso</a:t>
            </a:r>
            <a:r>
              <a:rPr lang="en-US" sz="32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0" y="160020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 descr="malcolm-in-the-middle-krtkidselements001094-kn-muniz-2-k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57" t="-95" r="16393" b="44588"/>
          <a:stretch>
            <a:fillRect/>
          </a:stretch>
        </p:blipFill>
        <p:spPr>
          <a:xfrm>
            <a:off x="1524000" y="1676400"/>
            <a:ext cx="4860925" cy="3502025"/>
          </a:xfrm>
        </p:spPr>
      </p:pic>
      <p:sp>
        <p:nvSpPr>
          <p:cNvPr id="5" name="Rectangular Callout 4"/>
          <p:cNvSpPr/>
          <p:nvPr/>
        </p:nvSpPr>
        <p:spPr>
          <a:xfrm>
            <a:off x="1905000" y="14478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Riega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las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plantas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55300" name="Picture 2" descr="C:\Documents and Settings\asduser\Local Settings\Temporary Internet Files\Content.IE5\W56R8XEF\MPj043874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13995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3200400" y="381000"/>
            <a:ext cx="3276600" cy="914400"/>
          </a:xfrm>
          <a:prstGeom prst="wedgeRectCallout">
            <a:avLst>
              <a:gd name="adj1" fmla="val 16110"/>
              <a:gd name="adj2" fmla="val 96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</a:t>
            </a:r>
            <a:r>
              <a:rPr lang="en-US" sz="3200" dirty="0" err="1">
                <a:solidFill>
                  <a:srgbClr val="E8C567"/>
                </a:solidFill>
              </a:rPr>
              <a:t>riegues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las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plantas</a:t>
            </a:r>
            <a:r>
              <a:rPr lang="en-US" sz="32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6477000" y="22860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3" descr="lois_malcolm_toonseri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1457325"/>
            <a:ext cx="2562225" cy="4305300"/>
          </a:xfrm>
        </p:spPr>
      </p:pic>
      <p:pic>
        <p:nvPicPr>
          <p:cNvPr id="56323" name="Picture 4" descr="malcolminthemiddle.jpg"/>
          <p:cNvPicPr>
            <a:picLocks noChangeAspect="1"/>
          </p:cNvPicPr>
          <p:nvPr/>
        </p:nvPicPr>
        <p:blipFill>
          <a:blip r:embed="rId3" cstate="print"/>
          <a:srcRect l="21951" r="19511" b="34315"/>
          <a:stretch>
            <a:fillRect/>
          </a:stretch>
        </p:blipFill>
        <p:spPr bwMode="auto">
          <a:xfrm>
            <a:off x="4648200" y="990600"/>
            <a:ext cx="294481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1219200" y="4572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Pasa</a:t>
            </a:r>
            <a:r>
              <a:rPr lang="en-US" sz="3200" dirty="0">
                <a:solidFill>
                  <a:srgbClr val="E8C567"/>
                </a:solidFill>
              </a:rPr>
              <a:t> la </a:t>
            </a:r>
            <a:r>
              <a:rPr lang="en-US" sz="3200" dirty="0" err="1">
                <a:solidFill>
                  <a:srgbClr val="E8C567"/>
                </a:solidFill>
              </a:rPr>
              <a:t>aspiradora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56325" name="Picture 2" descr="C:\Documents and Settings\asduser\Local Settings\Temporary Internet Files\Content.IE5\WX6B81IF\MCj032471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437063"/>
            <a:ext cx="2209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lcolm-bryan-cranston1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581400"/>
            <a:ext cx="16795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1905000" y="2895600"/>
            <a:ext cx="3276600" cy="914400"/>
          </a:xfrm>
          <a:prstGeom prst="wedgeRectCallout">
            <a:avLst>
              <a:gd name="adj1" fmla="val -5218"/>
              <a:gd name="adj2" fmla="val 64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No </a:t>
            </a:r>
            <a:r>
              <a:rPr lang="en-US" sz="3200" dirty="0" err="1">
                <a:solidFill>
                  <a:srgbClr val="E8C567"/>
                </a:solidFill>
              </a:rPr>
              <a:t>pases</a:t>
            </a:r>
            <a:r>
              <a:rPr lang="en-US" sz="3200" dirty="0">
                <a:solidFill>
                  <a:srgbClr val="E8C567"/>
                </a:solidFill>
              </a:rPr>
              <a:t> la </a:t>
            </a:r>
            <a:r>
              <a:rPr lang="en-US" sz="3200" dirty="0" err="1">
                <a:solidFill>
                  <a:srgbClr val="E8C567"/>
                </a:solidFill>
              </a:rPr>
              <a:t>aspiradora</a:t>
            </a:r>
            <a:r>
              <a:rPr lang="en-US" sz="3200" dirty="0">
                <a:solidFill>
                  <a:srgbClr val="E8C567"/>
                </a:solidFill>
              </a:rPr>
              <a:t>.</a:t>
            </a:r>
          </a:p>
        </p:txBody>
      </p:sp>
      <p:sp>
        <p:nvSpPr>
          <p:cNvPr id="10" name="&quot;No&quot; Symbol 9"/>
          <p:cNvSpPr/>
          <p:nvPr/>
        </p:nvSpPr>
        <p:spPr>
          <a:xfrm>
            <a:off x="6477000" y="4419600"/>
            <a:ext cx="2667000" cy="2209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mandatos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013" y="742950"/>
            <a:ext cx="3582987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Affirmative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828800" y="1382713"/>
            <a:ext cx="3429000" cy="5246687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¡Lava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cuarto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comida!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césped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Riega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aspiradora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¡Come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verduas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Escribe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cuento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4000" y="742950"/>
            <a:ext cx="3352800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57800" y="1382713"/>
            <a:ext cx="3886200" cy="4637087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laves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coche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cuarto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comida.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césped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riegues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aspiradora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barras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comas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verduras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escribas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cuento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-76200" y="1352550"/>
            <a:ext cx="3733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Lavar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Arreglar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Comprar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Cortar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Quitar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Regar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Pasar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Barrer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809EA8"/>
                </a:solidFill>
              </a:rPr>
              <a:t>Comer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Escribir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400" b="1" kern="0" dirty="0">
              <a:solidFill>
                <a:srgbClr val="809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mandatos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013" y="742950"/>
            <a:ext cx="3582987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Affirmative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828800" y="1382712"/>
            <a:ext cx="3429000" cy="5246688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¡Lav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cuarto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comida!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césped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Rieg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aspiradora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¡Com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verduas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Escrib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cuento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Barr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4000" y="742950"/>
            <a:ext cx="3352800" cy="63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57800" y="1382712"/>
            <a:ext cx="3886200" cy="4637088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lav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coche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cuarto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comida.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césped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quit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riegu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aspiradora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com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verduras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escrib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cuento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barr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-76200" y="1352548"/>
            <a:ext cx="3733800" cy="520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Lav</a:t>
            </a:r>
            <a:r>
              <a:rPr lang="en-US" sz="2400" b="1" kern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Arregl</a:t>
            </a:r>
            <a:r>
              <a:rPr lang="en-US" sz="2400" b="1" kern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Compr</a:t>
            </a:r>
            <a:r>
              <a:rPr lang="en-US" sz="2400" b="1" kern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Cort</a:t>
            </a:r>
            <a:r>
              <a:rPr lang="en-US" sz="2400" b="1" kern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Quit</a:t>
            </a:r>
            <a:r>
              <a:rPr lang="en-US" sz="2400" b="1" kern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</a:t>
            </a:r>
            <a:endParaRPr lang="en-US" sz="2400" b="1" kern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Reg</a:t>
            </a:r>
            <a:r>
              <a:rPr lang="en-US" sz="2400" b="1" kern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Pas</a:t>
            </a:r>
            <a:r>
              <a:rPr lang="en-US" sz="2400" b="1" kern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</a:t>
            </a:r>
            <a:endParaRPr lang="en-US" sz="2400" b="1" kern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Barr</a:t>
            </a:r>
            <a:r>
              <a:rPr lang="en-US" sz="2400" b="1" kern="0" dirty="0" err="1">
                <a:ln w="10541" cmpd="sng">
                  <a:solidFill>
                    <a:srgbClr val="90908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09082">
                        <a:tint val="40000"/>
                        <a:satMod val="250000"/>
                      </a:srgbClr>
                    </a:gs>
                    <a:gs pos="9000">
                      <a:srgbClr val="909082">
                        <a:tint val="52000"/>
                        <a:satMod val="300000"/>
                      </a:srgbClr>
                    </a:gs>
                    <a:gs pos="50000">
                      <a:srgbClr val="909082">
                        <a:shade val="20000"/>
                        <a:satMod val="300000"/>
                      </a:srgbClr>
                    </a:gs>
                    <a:gs pos="79000">
                      <a:srgbClr val="909082">
                        <a:tint val="52000"/>
                        <a:satMod val="300000"/>
                      </a:srgbClr>
                    </a:gs>
                    <a:gs pos="100000">
                      <a:srgbClr val="90908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809EA8"/>
                </a:solidFill>
              </a:rPr>
              <a:t>Com</a:t>
            </a:r>
            <a:r>
              <a:rPr lang="en-US" sz="2400" b="1" kern="0" dirty="0">
                <a:ln w="10541" cmpd="sng">
                  <a:solidFill>
                    <a:srgbClr val="90908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09082">
                        <a:tint val="40000"/>
                        <a:satMod val="250000"/>
                      </a:srgbClr>
                    </a:gs>
                    <a:gs pos="9000">
                      <a:srgbClr val="909082">
                        <a:tint val="52000"/>
                        <a:satMod val="300000"/>
                      </a:srgbClr>
                    </a:gs>
                    <a:gs pos="50000">
                      <a:srgbClr val="909082">
                        <a:shade val="20000"/>
                        <a:satMod val="300000"/>
                      </a:srgbClr>
                    </a:gs>
                    <a:gs pos="79000">
                      <a:srgbClr val="909082">
                        <a:tint val="52000"/>
                        <a:satMod val="300000"/>
                      </a:srgbClr>
                    </a:gs>
                    <a:gs pos="100000">
                      <a:srgbClr val="90908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b="1" kern="0" dirty="0" err="1">
                <a:solidFill>
                  <a:srgbClr val="809EA8"/>
                </a:solidFill>
              </a:rPr>
              <a:t>Escrib</a:t>
            </a:r>
            <a:r>
              <a:rPr lang="en-US" sz="2400" b="1" kern="0" dirty="0" err="1">
                <a:ln w="10541" cmpd="sng">
                  <a:solidFill>
                    <a:srgbClr val="90908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09082">
                        <a:tint val="40000"/>
                        <a:satMod val="250000"/>
                      </a:srgbClr>
                    </a:gs>
                    <a:gs pos="9000">
                      <a:srgbClr val="909082">
                        <a:tint val="52000"/>
                        <a:satMod val="300000"/>
                      </a:srgbClr>
                    </a:gs>
                    <a:gs pos="50000">
                      <a:srgbClr val="909082">
                        <a:shade val="20000"/>
                        <a:satMod val="300000"/>
                      </a:srgbClr>
                    </a:gs>
                    <a:gs pos="79000">
                      <a:srgbClr val="909082">
                        <a:tint val="52000"/>
                        <a:satMod val="300000"/>
                      </a:srgbClr>
                    </a:gs>
                    <a:gs pos="100000">
                      <a:srgbClr val="90908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ir</a:t>
            </a:r>
            <a:endParaRPr lang="en-US" sz="2400" b="1" kern="0" dirty="0">
              <a:solidFill>
                <a:srgbClr val="809EA8"/>
              </a:solidFill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400" b="1" kern="0" dirty="0">
              <a:solidFill>
                <a:srgbClr val="809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Negative commands- What are they used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To tell someone you are familiar with (someone you can use the </a:t>
            </a:r>
            <a:r>
              <a:rPr lang="en-US" sz="2400" b="1" dirty="0" err="1" smtClean="0"/>
              <a:t>tú</a:t>
            </a:r>
            <a:r>
              <a:rPr lang="en-US" sz="2400" b="1" dirty="0" smtClean="0"/>
              <a:t> form with) to NOT do something.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Don’t watch </a:t>
            </a:r>
            <a:r>
              <a:rPr lang="en-US" sz="2400" b="1" dirty="0" err="1" smtClean="0">
                <a:solidFill>
                  <a:srgbClr val="FF0000"/>
                </a:solidFill>
              </a:rPr>
              <a:t>tv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Don’t talk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How do you form a regular negative informal command?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010400" cy="3048001"/>
          </a:xfrm>
        </p:spPr>
        <p:txBody>
          <a:bodyPr>
            <a:no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800" b="1" dirty="0" err="1" smtClean="0"/>
              <a:t>Yo</a:t>
            </a:r>
            <a:r>
              <a:rPr lang="en-US" sz="2800" b="1" dirty="0" smtClean="0"/>
              <a:t> form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800" b="1" dirty="0" smtClean="0"/>
              <a:t>Drop the “o”</a:t>
            </a:r>
          </a:p>
          <a:p>
            <a:pPr marL="6858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smtClean="0"/>
              <a:t>Add the opposite </a:t>
            </a:r>
            <a:r>
              <a:rPr lang="en-US" sz="2800" b="1" dirty="0" err="1" smtClean="0"/>
              <a:t>tú</a:t>
            </a:r>
            <a:r>
              <a:rPr lang="en-US" sz="2800" b="1" dirty="0" smtClean="0"/>
              <a:t> ending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(-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ym typeface="Wingdings" panose="05000000000000000000" pitchFamily="2" charset="2"/>
              </a:rPr>
              <a:t>es</a:t>
            </a:r>
            <a:r>
              <a:rPr lang="en-US" sz="2800" b="1" dirty="0" smtClean="0">
                <a:sym typeface="Wingdings" panose="05000000000000000000" pitchFamily="2" charset="2"/>
              </a:rPr>
              <a:t>, -</a:t>
            </a:r>
            <a:r>
              <a:rPr lang="en-US" sz="2800" b="1" dirty="0" err="1" smtClean="0">
                <a:sym typeface="Wingdings" panose="05000000000000000000" pitchFamily="2" charset="2"/>
              </a:rPr>
              <a:t>er</a:t>
            </a:r>
            <a:r>
              <a:rPr lang="en-US" sz="2800" b="1" dirty="0" smtClean="0">
                <a:sym typeface="Wingdings" panose="05000000000000000000" pitchFamily="2" charset="2"/>
              </a:rPr>
              <a:t>/-</a:t>
            </a:r>
            <a:r>
              <a:rPr lang="en-US" sz="2800" b="1" dirty="0" err="1" smtClean="0">
                <a:sym typeface="Wingdings" panose="05000000000000000000" pitchFamily="2" charset="2"/>
              </a:rPr>
              <a:t>ir</a:t>
            </a:r>
            <a:r>
              <a:rPr lang="en-US" sz="2800" b="1" dirty="0" smtClean="0">
                <a:sym typeface="Wingdings" panose="05000000000000000000" pitchFamily="2" charset="2"/>
              </a:rPr>
              <a:t> as)</a:t>
            </a:r>
          </a:p>
          <a:p>
            <a:pPr marL="182880" indent="-457200">
              <a:buFont typeface="+mj-lt"/>
              <a:buAutoNum type="arabicPeriod" startAt="4"/>
            </a:pPr>
            <a:r>
              <a:rPr lang="en-US" sz="2800" b="1" dirty="0" smtClean="0"/>
              <a:t>Put a NO in the front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24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Ejemplos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467600" cy="3048001"/>
          </a:xfrm>
        </p:spPr>
        <p:txBody>
          <a:bodyPr/>
          <a:lstStyle/>
          <a:p>
            <a:r>
              <a:rPr lang="en-US" b="1" dirty="0" err="1" smtClean="0"/>
              <a:t>Limpiar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limpio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ym typeface="Wingdings" panose="05000000000000000000" pitchFamily="2" charset="2"/>
              </a:rPr>
              <a:t>limpi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ym typeface="Wingdings" panose="05000000000000000000" pitchFamily="2" charset="2"/>
              </a:rPr>
              <a:t>limpies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limpies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 err="1" smtClean="0">
                <a:sym typeface="Wingdings" panose="05000000000000000000" pitchFamily="2" charset="2"/>
              </a:rPr>
              <a:t>Dormir</a:t>
            </a:r>
            <a:r>
              <a:rPr lang="en-US" b="1" dirty="0" smtClean="0">
                <a:sym typeface="Wingdings" panose="05000000000000000000" pitchFamily="2" charset="2"/>
              </a:rPr>
              <a:t> </a:t>
            </a:r>
            <a:r>
              <a:rPr lang="en-US" b="1" dirty="0" err="1" smtClean="0">
                <a:sym typeface="Wingdings" panose="05000000000000000000" pitchFamily="2" charset="2"/>
              </a:rPr>
              <a:t>duermo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ym typeface="Wingdings" panose="05000000000000000000" pitchFamily="2" charset="2"/>
              </a:rPr>
              <a:t>duerm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ym typeface="Wingdings" panose="05000000000000000000" pitchFamily="2" charset="2"/>
              </a:rPr>
              <a:t>duermas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duermas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 err="1" smtClean="0">
                <a:sym typeface="Wingdings" panose="05000000000000000000" pitchFamily="2" charset="2"/>
              </a:rPr>
              <a:t>Poner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err="1" smtClean="0">
                <a:sym typeface="Wingdings" panose="05000000000000000000" pitchFamily="2" charset="2"/>
              </a:rPr>
              <a:t>pongo</a:t>
            </a:r>
            <a:r>
              <a:rPr lang="en-US" b="1" dirty="0" smtClean="0">
                <a:sym typeface="Wingdings" panose="05000000000000000000" pitchFamily="2" charset="2"/>
              </a:rPr>
              <a:t>  pong  </a:t>
            </a:r>
            <a:r>
              <a:rPr lang="en-US" b="1" dirty="0" err="1" smtClean="0">
                <a:sym typeface="Wingdings" panose="05000000000000000000" pitchFamily="2" charset="2"/>
              </a:rPr>
              <a:t>pongas</a:t>
            </a:r>
            <a:r>
              <a:rPr lang="en-US" b="1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pongas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**keep in mind: stem changers, and “go” verbs.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irregulares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467600" cy="304800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no seas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no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vayas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Dar  no 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Estar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 no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estés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Saber  no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sepas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44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10992_1213484679632_500_2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201" t="2048" r="20599"/>
          <a:stretch>
            <a:fillRect/>
          </a:stretch>
        </p:blipFill>
        <p:spPr>
          <a:xfrm>
            <a:off x="4343400" y="1524000"/>
            <a:ext cx="3225800" cy="2932113"/>
          </a:xfrm>
        </p:spPr>
      </p:pic>
      <p:sp>
        <p:nvSpPr>
          <p:cNvPr id="5" name="Rectangular Callout 4"/>
          <p:cNvSpPr/>
          <p:nvPr/>
        </p:nvSpPr>
        <p:spPr>
          <a:xfrm>
            <a:off x="4419600" y="8382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Compra</a:t>
            </a:r>
            <a:r>
              <a:rPr lang="en-US" sz="3200" dirty="0">
                <a:solidFill>
                  <a:srgbClr val="E8C567"/>
                </a:solidFill>
              </a:rPr>
              <a:t> comida!</a:t>
            </a:r>
          </a:p>
        </p:txBody>
      </p:sp>
      <p:pic>
        <p:nvPicPr>
          <p:cNvPr id="7172" name="Picture 5" descr="Malcolm-and-Craig-malcolm-in-the-middle-657861_300_375.jpg"/>
          <p:cNvPicPr>
            <a:picLocks noChangeAspect="1"/>
          </p:cNvPicPr>
          <p:nvPr/>
        </p:nvPicPr>
        <p:blipFill>
          <a:blip r:embed="rId3" cstate="print"/>
          <a:srcRect t="4800" r="53999"/>
          <a:stretch>
            <a:fillRect/>
          </a:stretch>
        </p:blipFill>
        <p:spPr bwMode="auto">
          <a:xfrm>
            <a:off x="2057400" y="2324100"/>
            <a:ext cx="15065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Documents and Settings\asduser\Local Settings\Temporary Internet Files\Content.IE5\WX6B81IF\MPj0437379000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0"/>
            <a:ext cx="2974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0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Spelling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620000" cy="3048001"/>
          </a:xfrm>
        </p:spPr>
        <p:txBody>
          <a:bodyPr>
            <a:normAutofit/>
          </a:bodyPr>
          <a:lstStyle/>
          <a:p>
            <a:pPr marL="171450" indent="-457200">
              <a:lnSpc>
                <a:spcPct val="115000"/>
              </a:lnSpc>
              <a:spcBef>
                <a:spcPts val="0"/>
              </a:spcBef>
            </a:pPr>
            <a:r>
              <a:rPr lang="en-US" sz="2600" b="1" dirty="0">
                <a:ea typeface="Times New Roman"/>
              </a:rPr>
              <a:t>-car</a:t>
            </a:r>
            <a:r>
              <a:rPr lang="en-US" sz="2600" dirty="0">
                <a:ea typeface="Times New Roman"/>
              </a:rPr>
              <a:t>: c</a:t>
            </a:r>
            <a:r>
              <a:rPr lang="en-US" sz="2600" dirty="0">
                <a:ea typeface="Times New Roman"/>
                <a:sym typeface="Wingdings"/>
              </a:rPr>
              <a:t></a:t>
            </a:r>
            <a:r>
              <a:rPr lang="en-US" sz="2600" dirty="0">
                <a:ea typeface="Times New Roman"/>
              </a:rPr>
              <a:t> </a:t>
            </a:r>
            <a:r>
              <a:rPr lang="en-US" sz="2600" b="1" dirty="0" err="1" smtClean="0">
                <a:ea typeface="Times New Roman"/>
              </a:rPr>
              <a:t>qu</a:t>
            </a:r>
            <a:r>
              <a:rPr lang="en-US" sz="2600" dirty="0">
                <a:ea typeface="Times New Roman"/>
              </a:rPr>
              <a:t>	</a:t>
            </a:r>
            <a:r>
              <a:rPr lang="en-US" sz="2000" dirty="0">
                <a:ea typeface="Times New Roman"/>
              </a:rPr>
              <a:t>*command is going to end in: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</a:rPr>
              <a:t>qu</a:t>
            </a:r>
            <a:r>
              <a:rPr lang="en-US" sz="2000" b="1" dirty="0" err="1" smtClean="0">
                <a:ea typeface="Times New Roman"/>
              </a:rPr>
              <a:t>es</a:t>
            </a:r>
            <a:r>
              <a:rPr lang="en-US" sz="2000" dirty="0">
                <a:ea typeface="Times New Roman"/>
              </a:rPr>
              <a:t>	</a:t>
            </a:r>
            <a:endParaRPr lang="en-US" sz="2400" dirty="0">
              <a:latin typeface="Times New Roman"/>
              <a:ea typeface="Times New Roman"/>
            </a:endParaRPr>
          </a:p>
          <a:p>
            <a:pPr marL="171450" indent="-457200">
              <a:lnSpc>
                <a:spcPct val="115000"/>
              </a:lnSpc>
              <a:spcBef>
                <a:spcPts val="0"/>
              </a:spcBef>
            </a:pPr>
            <a:r>
              <a:rPr lang="en-US" sz="2600" b="1" dirty="0">
                <a:ea typeface="Times New Roman"/>
              </a:rPr>
              <a:t>-gar</a:t>
            </a:r>
            <a:r>
              <a:rPr lang="en-US" sz="2600" dirty="0">
                <a:ea typeface="Times New Roman"/>
              </a:rPr>
              <a:t>: g</a:t>
            </a:r>
            <a:r>
              <a:rPr lang="en-US" sz="2600" dirty="0" smtClean="0">
                <a:ea typeface="Times New Roman"/>
                <a:sym typeface="Wingdings"/>
              </a:rPr>
              <a:t> </a:t>
            </a:r>
            <a:r>
              <a:rPr lang="en-US" sz="2600" b="1" dirty="0" err="1" smtClean="0">
                <a:ea typeface="Times New Roman"/>
                <a:sym typeface="Wingdings"/>
              </a:rPr>
              <a:t>gu</a:t>
            </a:r>
            <a:r>
              <a:rPr lang="en-US" sz="2600" dirty="0" smtClean="0">
                <a:ea typeface="Times New Roman"/>
              </a:rPr>
              <a:t> </a:t>
            </a:r>
            <a:r>
              <a:rPr lang="en-US" sz="2600" dirty="0">
                <a:ea typeface="Times New Roman"/>
              </a:rPr>
              <a:t>	</a:t>
            </a:r>
            <a:r>
              <a:rPr lang="en-US" sz="2000" dirty="0">
                <a:ea typeface="Times New Roman"/>
              </a:rPr>
              <a:t>*command is going to end in: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</a:rPr>
              <a:t>gu</a:t>
            </a:r>
            <a:r>
              <a:rPr lang="en-US" sz="2000" b="1" dirty="0" err="1" smtClean="0">
                <a:ea typeface="Times New Roman"/>
              </a:rPr>
              <a:t>es</a:t>
            </a:r>
            <a:r>
              <a:rPr lang="en-US" sz="2000" dirty="0">
                <a:ea typeface="Times New Roman"/>
              </a:rPr>
              <a:t>	</a:t>
            </a:r>
            <a:endParaRPr lang="en-US" sz="2400" dirty="0">
              <a:latin typeface="Times New Roman"/>
              <a:ea typeface="Times New Roman"/>
            </a:endParaRPr>
          </a:p>
          <a:p>
            <a:pPr marL="171450" indent="-457200">
              <a:lnSpc>
                <a:spcPct val="115000"/>
              </a:lnSpc>
              <a:spcBef>
                <a:spcPts val="0"/>
              </a:spcBef>
            </a:pPr>
            <a:r>
              <a:rPr lang="en-US" sz="2600" b="1" dirty="0">
                <a:ea typeface="Times New Roman"/>
              </a:rPr>
              <a:t>-</a:t>
            </a:r>
            <a:r>
              <a:rPr lang="en-US" sz="2600" b="1" dirty="0" err="1">
                <a:ea typeface="Times New Roman"/>
              </a:rPr>
              <a:t>zar</a:t>
            </a:r>
            <a:r>
              <a:rPr lang="en-US" sz="2600" dirty="0">
                <a:ea typeface="Times New Roman"/>
              </a:rPr>
              <a:t>: z</a:t>
            </a:r>
            <a:r>
              <a:rPr lang="en-US" sz="2600" dirty="0">
                <a:ea typeface="Times New Roman"/>
                <a:sym typeface="Wingdings"/>
              </a:rPr>
              <a:t></a:t>
            </a:r>
            <a:r>
              <a:rPr lang="en-US" sz="2600" dirty="0">
                <a:ea typeface="Times New Roman"/>
              </a:rPr>
              <a:t> </a:t>
            </a:r>
            <a:r>
              <a:rPr lang="en-US" sz="2600" b="1" dirty="0" smtClean="0">
                <a:ea typeface="Times New Roman"/>
              </a:rPr>
              <a:t>c</a:t>
            </a:r>
            <a:r>
              <a:rPr lang="en-US" sz="2600" dirty="0">
                <a:ea typeface="Times New Roman"/>
              </a:rPr>
              <a:t>	</a:t>
            </a:r>
            <a:r>
              <a:rPr lang="en-US" sz="2000" dirty="0">
                <a:ea typeface="Times New Roman"/>
              </a:rPr>
              <a:t>*command is going to end in: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</a:rPr>
              <a:t>c</a:t>
            </a:r>
            <a:r>
              <a:rPr lang="en-US" sz="2000" b="1" dirty="0" err="1" smtClean="0">
                <a:ea typeface="Times New Roman"/>
              </a:rPr>
              <a:t>es</a:t>
            </a:r>
            <a:r>
              <a:rPr lang="en-US" sz="2000" dirty="0">
                <a:ea typeface="Times New Roman"/>
              </a:rPr>
              <a:t>	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EJEMPLOS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543800" cy="304800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To</a:t>
            </a:r>
            <a:r>
              <a:rPr lang="en-US" sz="2400" u="sng" dirty="0" err="1" smtClean="0"/>
              <a:t>car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toco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ym typeface="Wingdings" panose="05000000000000000000" pitchFamily="2" charset="2"/>
              </a:rPr>
              <a:t>to</a:t>
            </a:r>
            <a:r>
              <a:rPr lang="en-US" sz="2400" b="1" dirty="0" err="1" smtClean="0">
                <a:sym typeface="Wingdings" panose="05000000000000000000" pitchFamily="2" charset="2"/>
              </a:rPr>
              <a:t>c</a:t>
            </a:r>
            <a:r>
              <a:rPr lang="en-US" sz="2400" b="1" dirty="0" smtClean="0">
                <a:sym typeface="Wingdings" panose="05000000000000000000" pitchFamily="2" charset="2"/>
              </a:rPr>
              <a:t>  </a:t>
            </a:r>
            <a:r>
              <a:rPr lang="en-US" sz="2400" dirty="0" smtClean="0">
                <a:sym typeface="Wingdings" panose="05000000000000000000" pitchFamily="2" charset="2"/>
              </a:rPr>
              <a:t>to</a:t>
            </a:r>
            <a:r>
              <a:rPr lang="en-US" sz="2400" b="1" dirty="0" smtClean="0">
                <a:sym typeface="Wingdings" panose="05000000000000000000" pitchFamily="2" charset="2"/>
              </a:rPr>
              <a:t>qu</a:t>
            </a:r>
            <a:r>
              <a:rPr lang="en-US" sz="2400" dirty="0" smtClean="0">
                <a:sym typeface="Wingdings" panose="05000000000000000000" pitchFamily="2" charset="2"/>
              </a:rPr>
              <a:t>es</a:t>
            </a:r>
            <a:r>
              <a:rPr lang="en-US" sz="2400" b="1" dirty="0" smtClean="0">
                <a:sym typeface="Wingdings" panose="05000000000000000000" pitchFamily="2" charset="2"/>
              </a:rPr>
              <a:t>  no to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qu</a:t>
            </a:r>
            <a:r>
              <a:rPr lang="en-US" sz="2400" b="1" dirty="0" smtClean="0">
                <a:sym typeface="Wingdings" panose="05000000000000000000" pitchFamily="2" charset="2"/>
              </a:rPr>
              <a:t>es</a:t>
            </a:r>
          </a:p>
          <a:p>
            <a:r>
              <a:rPr lang="en-US" sz="2400" dirty="0" err="1" smtClean="0"/>
              <a:t>lle</a:t>
            </a:r>
            <a:r>
              <a:rPr lang="en-US" sz="2400" u="sng" dirty="0" err="1" smtClean="0"/>
              <a:t>gar</a:t>
            </a:r>
            <a:r>
              <a:rPr lang="en-US" sz="2400" u="sng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llego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ym typeface="Wingdings" panose="05000000000000000000" pitchFamily="2" charset="2"/>
              </a:rPr>
              <a:t>lle</a:t>
            </a:r>
            <a:r>
              <a:rPr lang="en-US" sz="2400" b="1" dirty="0" err="1" smtClean="0">
                <a:sym typeface="Wingdings" panose="05000000000000000000" pitchFamily="2" charset="2"/>
              </a:rPr>
              <a:t>g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ym typeface="Wingdings" panose="05000000000000000000" pitchFamily="2" charset="2"/>
              </a:rPr>
              <a:t>lle</a:t>
            </a:r>
            <a:r>
              <a:rPr lang="en-US" sz="2400" b="1" dirty="0" err="1" smtClean="0">
                <a:sym typeface="Wingdings" panose="05000000000000000000" pitchFamily="2" charset="2"/>
              </a:rPr>
              <a:t>gu</a:t>
            </a:r>
            <a:r>
              <a:rPr lang="en-US" sz="2400" dirty="0" err="1" smtClean="0">
                <a:sym typeface="Wingdings" panose="05000000000000000000" pitchFamily="2" charset="2"/>
              </a:rPr>
              <a:t>es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b="1" dirty="0" smtClean="0">
                <a:sym typeface="Wingdings" panose="05000000000000000000" pitchFamily="2" charset="2"/>
              </a:rPr>
              <a:t>no </a:t>
            </a:r>
            <a:r>
              <a:rPr lang="en-US" sz="2400" b="1" dirty="0" err="1" smtClean="0">
                <a:sym typeface="Wingdings" panose="05000000000000000000" pitchFamily="2" charset="2"/>
              </a:rPr>
              <a:t>lle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gu</a:t>
            </a:r>
            <a:r>
              <a:rPr lang="en-US" sz="2400" b="1" dirty="0" err="1" smtClean="0">
                <a:sym typeface="Wingdings" panose="05000000000000000000" pitchFamily="2" charset="2"/>
              </a:rPr>
              <a:t>es</a:t>
            </a:r>
            <a:endParaRPr lang="en-US" sz="2400" b="1" dirty="0" smtClean="0">
              <a:sym typeface="Wingdings" panose="05000000000000000000" pitchFamily="2" charset="2"/>
            </a:endParaRPr>
          </a:p>
          <a:p>
            <a:r>
              <a:rPr lang="en-US" sz="2400" dirty="0" err="1" smtClean="0"/>
              <a:t>Empe</a:t>
            </a:r>
            <a:r>
              <a:rPr lang="en-US" sz="2400" u="sng" dirty="0" err="1" smtClean="0"/>
              <a:t>zar</a:t>
            </a:r>
            <a:r>
              <a:rPr lang="en-US" sz="2400" u="sng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empiezo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ym typeface="Wingdings" panose="05000000000000000000" pitchFamily="2" charset="2"/>
              </a:rPr>
              <a:t>empie</a:t>
            </a:r>
            <a:r>
              <a:rPr lang="en-US" sz="2400" b="1" dirty="0" err="1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ym typeface="Wingdings" panose="05000000000000000000" pitchFamily="2" charset="2"/>
              </a:rPr>
              <a:t>empie</a:t>
            </a:r>
            <a:r>
              <a:rPr lang="en-US" sz="2400" b="1" dirty="0" err="1" smtClean="0">
                <a:sym typeface="Wingdings" panose="05000000000000000000" pitchFamily="2" charset="2"/>
              </a:rPr>
              <a:t>c</a:t>
            </a:r>
            <a:r>
              <a:rPr lang="en-US" sz="2400" dirty="0" err="1" smtClean="0">
                <a:sym typeface="Wingdings" panose="05000000000000000000" pitchFamily="2" charset="2"/>
              </a:rPr>
              <a:t>es</a:t>
            </a:r>
            <a:r>
              <a:rPr lang="en-US" sz="2400" dirty="0" smtClean="0">
                <a:sym typeface="Wingdings" panose="05000000000000000000" pitchFamily="2" charset="2"/>
              </a:rPr>
              <a:t> 						 </a:t>
            </a:r>
            <a:r>
              <a:rPr lang="en-US" sz="2400" b="1" dirty="0" smtClean="0">
                <a:sym typeface="Wingdings" panose="05000000000000000000" pitchFamily="2" charset="2"/>
              </a:rPr>
              <a:t>no </a:t>
            </a:r>
            <a:r>
              <a:rPr lang="en-US" sz="2400" b="1" dirty="0" err="1" smtClean="0">
                <a:sym typeface="Wingdings" panose="05000000000000000000" pitchFamily="2" charset="2"/>
              </a:rPr>
              <a:t>empie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2400" b="1" dirty="0" err="1" smtClean="0">
                <a:sym typeface="Wingdings" panose="05000000000000000000" pitchFamily="2" charset="2"/>
              </a:rPr>
              <a:t>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89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reflexivOs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3257" y="2362199"/>
            <a:ext cx="7010400" cy="3048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err="1" smtClean="0"/>
              <a:t>Yo</a:t>
            </a:r>
            <a:r>
              <a:rPr lang="en-US" sz="2800" b="1" dirty="0" smtClean="0"/>
              <a:t> form</a:t>
            </a:r>
          </a:p>
          <a:p>
            <a:pPr marL="6858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smtClean="0"/>
              <a:t>Drop the “o”</a:t>
            </a:r>
          </a:p>
          <a:p>
            <a:pPr marL="6858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smtClean="0"/>
              <a:t>Add the opposite </a:t>
            </a:r>
            <a:r>
              <a:rPr lang="en-US" sz="2800" b="1" dirty="0" err="1" smtClean="0"/>
              <a:t>tú</a:t>
            </a:r>
            <a:r>
              <a:rPr lang="en-US" sz="2800" b="1" dirty="0" smtClean="0"/>
              <a:t> ending 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2800" b="1" dirty="0" smtClean="0"/>
              <a:t>	(-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Wingdings" panose="05000000000000000000" pitchFamily="2" charset="2"/>
              </a:rPr>
              <a:t>   </a:t>
            </a:r>
            <a:r>
              <a:rPr lang="en-US" sz="2800" b="1" dirty="0" err="1" smtClean="0">
                <a:sym typeface="Wingdings" panose="05000000000000000000" pitchFamily="2" charset="2"/>
              </a:rPr>
              <a:t>es</a:t>
            </a:r>
            <a:r>
              <a:rPr lang="en-US" sz="2800" b="1" dirty="0" smtClean="0">
                <a:sym typeface="Wingdings" panose="05000000000000000000" pitchFamily="2" charset="2"/>
              </a:rPr>
              <a:t>,  -</a:t>
            </a:r>
            <a:r>
              <a:rPr lang="en-US" sz="2800" b="1" dirty="0" err="1" smtClean="0">
                <a:sym typeface="Wingdings" panose="05000000000000000000" pitchFamily="2" charset="2"/>
              </a:rPr>
              <a:t>er</a:t>
            </a:r>
            <a:r>
              <a:rPr lang="en-US" sz="2800" b="1" dirty="0" smtClean="0">
                <a:sym typeface="Wingdings" panose="05000000000000000000" pitchFamily="2" charset="2"/>
              </a:rPr>
              <a:t>/-</a:t>
            </a:r>
            <a:r>
              <a:rPr lang="en-US" sz="2800" b="1" dirty="0" err="1" smtClean="0">
                <a:sym typeface="Wingdings" panose="05000000000000000000" pitchFamily="2" charset="2"/>
              </a:rPr>
              <a:t>ir</a:t>
            </a:r>
            <a:r>
              <a:rPr lang="en-US" sz="2800" b="1" dirty="0" smtClean="0">
                <a:sym typeface="Wingdings" panose="05000000000000000000" pitchFamily="2" charset="2"/>
              </a:rPr>
              <a:t>    as)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2800" b="1" dirty="0" smtClean="0">
                <a:sym typeface="Wingdings" panose="05000000000000000000" pitchFamily="2" charset="2"/>
              </a:rPr>
              <a:t>4. Change “me” to “</a:t>
            </a:r>
            <a:r>
              <a:rPr lang="en-US" sz="2800" b="1" dirty="0" err="1" smtClean="0">
                <a:sym typeface="Wingdings" panose="05000000000000000000" pitchFamily="2" charset="2"/>
              </a:rPr>
              <a:t>te</a:t>
            </a:r>
            <a:r>
              <a:rPr lang="en-US" sz="2800" b="1" dirty="0" smtClean="0">
                <a:sym typeface="Wingdings" panose="05000000000000000000" pitchFamily="2" charset="2"/>
              </a:rPr>
              <a:t>”</a:t>
            </a:r>
          </a:p>
          <a:p>
            <a:pPr marL="24003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sz="2800" b="1" dirty="0" smtClean="0"/>
              <a:t>Put a NO in the front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72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EJEMPLOs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657600"/>
          </a:xfrm>
        </p:spPr>
        <p:txBody>
          <a:bodyPr>
            <a:normAutofit fontScale="92500"/>
          </a:bodyPr>
          <a:lstStyle/>
          <a:p>
            <a:r>
              <a:rPr lang="en-US" sz="2400" b="1" dirty="0" err="1" smtClean="0"/>
              <a:t>Lavarse</a:t>
            </a:r>
            <a:r>
              <a:rPr lang="en-US" sz="2400" b="1" dirty="0" smtClean="0"/>
              <a:t>:</a:t>
            </a:r>
          </a:p>
          <a:p>
            <a:pPr indent="0"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me </a:t>
            </a:r>
            <a:r>
              <a:rPr lang="en-US" sz="2400" b="1" dirty="0" err="1" smtClean="0">
                <a:sym typeface="Wingdings" panose="05000000000000000000" pitchFamily="2" charset="2"/>
              </a:rPr>
              <a:t>lavo</a:t>
            </a:r>
            <a:r>
              <a:rPr lang="en-US" sz="2400" b="1" dirty="0" smtClean="0">
                <a:sym typeface="Wingdings" panose="05000000000000000000" pitchFamily="2" charset="2"/>
              </a:rPr>
              <a:t>  me </a:t>
            </a:r>
            <a:r>
              <a:rPr lang="en-US" sz="2400" b="1" dirty="0" err="1" smtClean="0">
                <a:sym typeface="Wingdings" panose="05000000000000000000" pitchFamily="2" charset="2"/>
              </a:rPr>
              <a:t>lav</a:t>
            </a:r>
            <a:r>
              <a:rPr lang="en-US" sz="2400" b="1" dirty="0" smtClean="0">
                <a:sym typeface="Wingdings" panose="05000000000000000000" pitchFamily="2" charset="2"/>
              </a:rPr>
              <a:t>  me laves  </a:t>
            </a:r>
            <a:r>
              <a:rPr lang="en-US" sz="2400" b="1" dirty="0" err="1" smtClean="0">
                <a:sym typeface="Wingdings" panose="05000000000000000000" pitchFamily="2" charset="2"/>
              </a:rPr>
              <a:t>te</a:t>
            </a:r>
            <a:r>
              <a:rPr lang="en-US" sz="2400" b="1" dirty="0" smtClean="0">
                <a:sym typeface="Wingdings" panose="05000000000000000000" pitchFamily="2" charset="2"/>
              </a:rPr>
              <a:t> laves  </a:t>
            </a:r>
          </a:p>
          <a:p>
            <a:pPr indent="0">
              <a:buNone/>
            </a:pP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				no 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laves</a:t>
            </a:r>
          </a:p>
          <a:p>
            <a:pPr marL="342900" indent="-342900"/>
            <a:r>
              <a:rPr lang="en-US" sz="2400" b="1" dirty="0" err="1" smtClean="0"/>
              <a:t>Vestirse</a:t>
            </a:r>
            <a:r>
              <a:rPr lang="en-US" sz="2400" b="1" dirty="0" smtClean="0"/>
              <a:t>:</a:t>
            </a:r>
          </a:p>
          <a:p>
            <a:pPr indent="0">
              <a:buNone/>
            </a:pPr>
            <a:r>
              <a:rPr lang="en-US" sz="2400" b="1" dirty="0" smtClean="0"/>
              <a:t>Me </a:t>
            </a:r>
            <a:r>
              <a:rPr lang="en-US" sz="2400" b="1" dirty="0" err="1" smtClean="0"/>
              <a:t>visto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 me </a:t>
            </a:r>
            <a:r>
              <a:rPr lang="en-US" sz="2400" b="1" dirty="0" err="1" smtClean="0">
                <a:sym typeface="Wingdings" panose="05000000000000000000" pitchFamily="2" charset="2"/>
              </a:rPr>
              <a:t>vist</a:t>
            </a:r>
            <a:r>
              <a:rPr lang="en-US" sz="2400" b="1" dirty="0" smtClean="0">
                <a:sym typeface="Wingdings" panose="05000000000000000000" pitchFamily="2" charset="2"/>
              </a:rPr>
              <a:t>  me vistas  </a:t>
            </a:r>
            <a:r>
              <a:rPr lang="en-US" sz="2400" b="1" dirty="0" err="1" smtClean="0">
                <a:sym typeface="Wingdings" panose="05000000000000000000" pitchFamily="2" charset="2"/>
              </a:rPr>
              <a:t>te</a:t>
            </a:r>
            <a:r>
              <a:rPr lang="en-US" sz="2400" b="1" dirty="0" smtClean="0">
                <a:sym typeface="Wingdings" panose="05000000000000000000" pitchFamily="2" charset="2"/>
              </a:rPr>
              <a:t> vistas</a:t>
            </a:r>
          </a:p>
          <a:p>
            <a:pPr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</a:t>
            </a:r>
            <a:r>
              <a:rPr lang="en-US" sz="2400" b="1" dirty="0" smtClean="0">
                <a:sym typeface="Wingdings" panose="05000000000000000000" pitchFamily="2" charset="2"/>
              </a:rPr>
              <a:t>					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vistas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08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2192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</a:t>
            </a:r>
            <a:r>
              <a:rPr lang="en-US" sz="2800" b="1" dirty="0" smtClean="0"/>
              <a:t>Put the pronoun BEFORE the negative command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b="1" dirty="0" err="1" smtClean="0"/>
              <a:t>Ejemplos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dirty="0" err="1" smtClean="0"/>
              <a:t>Sacar</a:t>
            </a:r>
            <a:r>
              <a:rPr lang="en-US" sz="2800" dirty="0" smtClean="0"/>
              <a:t> la </a:t>
            </a:r>
            <a:r>
              <a:rPr lang="en-US" sz="2800" dirty="0" err="1" smtClean="0"/>
              <a:t>basura</a:t>
            </a:r>
            <a:r>
              <a:rPr lang="en-US" sz="2800" dirty="0" smtClean="0"/>
              <a:t> &gt; No </a:t>
            </a:r>
            <a:r>
              <a:rPr lang="en-US" sz="2800" b="1" dirty="0" smtClean="0"/>
              <a:t>la</a:t>
            </a:r>
            <a:r>
              <a:rPr lang="en-US" sz="2800" dirty="0" smtClean="0"/>
              <a:t> </a:t>
            </a:r>
            <a:r>
              <a:rPr lang="en-US" sz="2800" dirty="0" err="1" smtClean="0"/>
              <a:t>saques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err="1" smtClean="0"/>
              <a:t>Poner</a:t>
            </a:r>
            <a:r>
              <a:rPr lang="en-US" sz="2800" dirty="0" smtClean="0"/>
              <a:t> la mesa &gt; No </a:t>
            </a:r>
            <a:r>
              <a:rPr lang="en-US" sz="2800" b="1" dirty="0" smtClean="0"/>
              <a:t>la</a:t>
            </a:r>
            <a:r>
              <a:rPr lang="en-US" sz="2800" dirty="0" smtClean="0"/>
              <a:t> </a:t>
            </a:r>
            <a:r>
              <a:rPr lang="en-US" sz="2800" dirty="0" err="1" smtClean="0"/>
              <a:t>pongas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393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Práctica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09600"/>
            <a:ext cx="6934200" cy="6019800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limpiar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barrer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escribir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ayudar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lavar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(comer)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poner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salir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(ser)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arreglar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__________ (leer)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No. __________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hacer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533400"/>
            <a:ext cx="1063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limpies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990600"/>
            <a:ext cx="9858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barras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1295400"/>
            <a:ext cx="12366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escribas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1676400"/>
            <a:ext cx="1095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ayudes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7038" y="2057400"/>
            <a:ext cx="8429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laves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2438400"/>
            <a:ext cx="6397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des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2819400"/>
            <a:ext cx="101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comas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19400" y="3200400"/>
            <a:ext cx="1111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pongas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95600" y="3532188"/>
            <a:ext cx="1000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salgas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71800" y="3962400"/>
            <a:ext cx="8588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estés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0" y="4267200"/>
            <a:ext cx="781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seas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43200" y="4648200"/>
            <a:ext cx="1206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arregles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19400" y="5029200"/>
            <a:ext cx="8588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digas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71800" y="5410200"/>
            <a:ext cx="701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leas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24200" y="5715000"/>
            <a:ext cx="9540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990000"/>
                </a:solidFill>
                <a:latin typeface="Calibri" pitchFamily="34" charset="0"/>
              </a:rPr>
              <a:t>hagas</a:t>
            </a:r>
          </a:p>
        </p:txBody>
      </p:sp>
    </p:spTree>
    <p:extLst>
      <p:ext uri="{BB962C8B-B14F-4D97-AF65-F5344CB8AC3E}">
        <p14:creationId xmlns:p14="http://schemas.microsoft.com/office/powerpoint/2010/main" val="26743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malcolm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063750"/>
            <a:ext cx="4113213" cy="3084513"/>
          </a:xfrm>
        </p:spPr>
      </p:pic>
      <p:sp>
        <p:nvSpPr>
          <p:cNvPr id="5" name="Rectangular Callout 4"/>
          <p:cNvSpPr/>
          <p:nvPr/>
        </p:nvSpPr>
        <p:spPr>
          <a:xfrm>
            <a:off x="3657600" y="11430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Corta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césped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8196" name="Picture 2" descr="C:\Documents and Settings\asduser\Local Settings\Temporary Internet Files\Content.IE5\3519JNVL\MCj04127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75443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7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malcolm-in-the-middle-krtkidselements001094-kn-muniz-2-k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659" r="61194" b="49548"/>
          <a:stretch>
            <a:fillRect/>
          </a:stretch>
        </p:blipFill>
        <p:spPr>
          <a:xfrm>
            <a:off x="457200" y="1143000"/>
            <a:ext cx="3602038" cy="3878263"/>
          </a:xfrm>
        </p:spPr>
      </p:pic>
      <p:sp>
        <p:nvSpPr>
          <p:cNvPr id="5" name="Rectangular Callout 4"/>
          <p:cNvSpPr/>
          <p:nvPr/>
        </p:nvSpPr>
        <p:spPr>
          <a:xfrm>
            <a:off x="2286000" y="3048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Quita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polvo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9220" name="Picture 5" descr="WK-AO961_Breaki_G_20090305172211.jpg"/>
          <p:cNvPicPr>
            <a:picLocks noChangeAspect="1"/>
          </p:cNvPicPr>
          <p:nvPr/>
        </p:nvPicPr>
        <p:blipFill>
          <a:blip r:embed="rId3" cstate="print"/>
          <a:srcRect r="41319"/>
          <a:stretch>
            <a:fillRect/>
          </a:stretch>
        </p:blipFill>
        <p:spPr bwMode="auto">
          <a:xfrm>
            <a:off x="4303713" y="2819400"/>
            <a:ext cx="292576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dusting 1.jpg"/>
          <p:cNvPicPr>
            <a:picLocks noChangeAspect="1"/>
          </p:cNvPicPr>
          <p:nvPr/>
        </p:nvPicPr>
        <p:blipFill>
          <a:blip r:embed="rId4" cstate="print"/>
          <a:srcRect l="3477" t="3722" r="9566" b="10698"/>
          <a:stretch>
            <a:fillRect/>
          </a:stretch>
        </p:blipFill>
        <p:spPr bwMode="auto">
          <a:xfrm>
            <a:off x="6324600" y="6096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7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malcolminthemid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416" t="10088" b="59596"/>
          <a:stretch>
            <a:fillRect/>
          </a:stretch>
        </p:blipFill>
        <p:spPr>
          <a:xfrm>
            <a:off x="3200400" y="1828800"/>
            <a:ext cx="3132138" cy="3757613"/>
          </a:xfrm>
        </p:spPr>
      </p:pic>
      <p:sp>
        <p:nvSpPr>
          <p:cNvPr id="5" name="Rectangular Callout 4"/>
          <p:cNvSpPr/>
          <p:nvPr/>
        </p:nvSpPr>
        <p:spPr>
          <a:xfrm>
            <a:off x="4800600" y="16764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Barre</a:t>
            </a:r>
            <a:r>
              <a:rPr lang="en-US" sz="3200" dirty="0">
                <a:solidFill>
                  <a:srgbClr val="E8C567"/>
                </a:solidFill>
              </a:rPr>
              <a:t> el </a:t>
            </a:r>
            <a:r>
              <a:rPr lang="en-US" sz="3200" dirty="0" err="1">
                <a:solidFill>
                  <a:srgbClr val="E8C567"/>
                </a:solidFill>
              </a:rPr>
              <a:t>piso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10244" name="Picture 3" descr="C:\Documents and Settings\asduser\Local Settings\Temporary Internet Files\Content.IE5\WX6B81IF\MCj04126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1623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2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malcolm-in-the-middle-krtkidselements001094-kn-muniz-2-k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57" t="9512" r="16393" b="44588"/>
          <a:stretch>
            <a:fillRect/>
          </a:stretch>
        </p:blipFill>
        <p:spPr>
          <a:xfrm>
            <a:off x="1524000" y="2362200"/>
            <a:ext cx="4579938" cy="2728913"/>
          </a:xfrm>
        </p:spPr>
      </p:pic>
      <p:sp>
        <p:nvSpPr>
          <p:cNvPr id="5" name="Rectangular Callout 4"/>
          <p:cNvSpPr/>
          <p:nvPr/>
        </p:nvSpPr>
        <p:spPr>
          <a:xfrm>
            <a:off x="2133600" y="1447800"/>
            <a:ext cx="32766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E8C567"/>
                </a:solidFill>
              </a:rPr>
              <a:t>¡</a:t>
            </a:r>
            <a:r>
              <a:rPr lang="en-US" sz="3200" dirty="0" err="1">
                <a:solidFill>
                  <a:srgbClr val="E8C567"/>
                </a:solidFill>
              </a:rPr>
              <a:t>Riega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las</a:t>
            </a:r>
            <a:r>
              <a:rPr lang="en-US" sz="3200" dirty="0">
                <a:solidFill>
                  <a:srgbClr val="E8C567"/>
                </a:solidFill>
              </a:rPr>
              <a:t> </a:t>
            </a:r>
            <a:r>
              <a:rPr lang="en-US" sz="3200" dirty="0" err="1">
                <a:solidFill>
                  <a:srgbClr val="E8C567"/>
                </a:solidFill>
              </a:rPr>
              <a:t>plantas</a:t>
            </a:r>
            <a:r>
              <a:rPr lang="en-US" sz="3200" dirty="0">
                <a:solidFill>
                  <a:srgbClr val="E8C567"/>
                </a:solidFill>
              </a:rPr>
              <a:t>!</a:t>
            </a:r>
          </a:p>
        </p:txBody>
      </p:sp>
      <p:pic>
        <p:nvPicPr>
          <p:cNvPr id="11268" name="Picture 2" descr="C:\Documents and Settings\asduser\Local Settings\Temporary Internet Files\Content.IE5\W56R8XEF\MPj043874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54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6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mosa design template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imosa design template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imosa design template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imosa design template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imosa design template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709</TotalTime>
  <Words>1268</Words>
  <Application>Microsoft Office PowerPoint</Application>
  <PresentationFormat>On-screen Show (4:3)</PresentationFormat>
  <Paragraphs>301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Couture</vt:lpstr>
      <vt:lpstr>Mimosa design template</vt:lpstr>
      <vt:lpstr>1_Mimosa design template</vt:lpstr>
      <vt:lpstr>2_Mimosa design template</vt:lpstr>
      <vt:lpstr>3_Mimosa design template</vt:lpstr>
      <vt:lpstr>4_Mimosa design template</vt:lpstr>
      <vt:lpstr>(Los Mandatos)</vt:lpstr>
      <vt:lpstr>I command you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ver…</vt:lpstr>
      <vt:lpstr>A ver…</vt:lpstr>
      <vt:lpstr>What are the commands used for?</vt:lpstr>
      <vt:lpstr>How do you form a regular Affirmative informal command?</vt:lpstr>
      <vt:lpstr>Examples</vt:lpstr>
      <vt:lpstr>Práctica</vt:lpstr>
      <vt:lpstr>Irregular Commands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Irregulars</vt:lpstr>
      <vt:lpstr>Irregulars</vt:lpstr>
      <vt:lpstr>reflexives</vt:lpstr>
      <vt:lpstr>Reflexive examples</vt:lpstr>
      <vt:lpstr>PowerPoint Presentation</vt:lpstr>
      <vt:lpstr>PowerPoint Presentation</vt:lpstr>
      <vt:lpstr>PowerPoint Presentation</vt:lpstr>
      <vt:lpstr>I command you to NOT…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mandatos</vt:lpstr>
      <vt:lpstr>Los mandatos</vt:lpstr>
      <vt:lpstr>Negative commands- What are they used for?</vt:lpstr>
      <vt:lpstr>How do you form a regular negative informal command?</vt:lpstr>
      <vt:lpstr>Ejemplos</vt:lpstr>
      <vt:lpstr>Los irregulares</vt:lpstr>
      <vt:lpstr>Spelling changes</vt:lpstr>
      <vt:lpstr>EJEMPLOS</vt:lpstr>
      <vt:lpstr>reflexivOs</vt:lpstr>
      <vt:lpstr>EJEMPLOs</vt:lpstr>
      <vt:lpstr>PowerPoint Presentation</vt:lpstr>
      <vt:lpstr>Práctica</vt:lpstr>
    </vt:vector>
  </TitlesOfParts>
  <Company>Trumbull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Mandatos negativos informales</dc:title>
  <dc:creator>Trumbull Public Schools</dc:creator>
  <cp:lastModifiedBy>Temp</cp:lastModifiedBy>
  <cp:revision>23</cp:revision>
  <cp:lastPrinted>2015-10-15T19:03:53Z</cp:lastPrinted>
  <dcterms:created xsi:type="dcterms:W3CDTF">2013-10-07T13:23:46Z</dcterms:created>
  <dcterms:modified xsi:type="dcterms:W3CDTF">2015-10-15T19:10:45Z</dcterms:modified>
</cp:coreProperties>
</file>