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58" r:id="rId13"/>
    <p:sldId id="272" r:id="rId14"/>
    <p:sldId id="273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0FD6D-0623-4DDB-949B-6963E3CE649B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2BB2B-80C1-4E25-9766-F16E4C6FD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9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02D758D-34F8-41DB-BE58-72D83138F69D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742A795-FF16-4DF9-ACE1-B71CBAFEDB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El </a:t>
            </a:r>
            <a:r>
              <a:rPr lang="en-US" sz="7200" b="1" dirty="0" err="1" smtClean="0"/>
              <a:t>imperfecto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Los </a:t>
            </a:r>
            <a:r>
              <a:rPr lang="en-US" sz="4000" b="1" dirty="0" err="1" smtClean="0"/>
              <a:t>usos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8.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n-US" sz="4000" b="1" dirty="0" smtClean="0"/>
              <a:t>ime</a:t>
            </a:r>
            <a:r>
              <a:rPr lang="en-US" sz="4000" b="1" dirty="0" smtClean="0"/>
              <a:t>, Day, Date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Eran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ocho</a:t>
            </a:r>
            <a:r>
              <a:rPr lang="en-US" sz="3600" b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276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Era el quince de </a:t>
            </a:r>
            <a:r>
              <a:rPr lang="en-US" sz="3600" b="1" dirty="0" err="1" smtClean="0"/>
              <a:t>agosto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093386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9. “Used </a:t>
            </a:r>
            <a:r>
              <a:rPr lang="en-US" sz="4000" b="1" dirty="0" smtClean="0"/>
              <a:t>to”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1663" y="34290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Ellos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comían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a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las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cinco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todos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los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días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US" sz="3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663" y="42672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They </a:t>
            </a:r>
            <a:r>
              <a:rPr lang="en-US" sz="3600" b="1" u="sng" dirty="0" smtClean="0">
                <a:solidFill>
                  <a:schemeClr val="bg1"/>
                </a:solidFill>
              </a:rPr>
              <a:t>used to</a:t>
            </a:r>
            <a:r>
              <a:rPr lang="en-US" sz="3600" b="1" dirty="0" smtClean="0">
                <a:solidFill>
                  <a:schemeClr val="bg1"/>
                </a:solidFill>
              </a:rPr>
              <a:t> eat at five every day.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422366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Also: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10.   -</a:t>
            </a:r>
            <a:r>
              <a:rPr lang="en-US" sz="4000" b="1" dirty="0" err="1" smtClean="0"/>
              <a:t>ing</a:t>
            </a:r>
            <a:r>
              <a:rPr lang="en-US" sz="4000" b="1" dirty="0" smtClean="0"/>
              <a:t>”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Ellos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miraban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el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partido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…</a:t>
            </a:r>
            <a:endParaRPr lang="en-US" sz="3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33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They </a:t>
            </a: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were watching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 the game…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954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11.  To indicate possession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Yo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tenía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 dos </a:t>
            </a:r>
            <a:r>
              <a:rPr lang="en-US" sz="3600" b="1" dirty="0" err="1" smtClean="0">
                <a:solidFill>
                  <a:schemeClr val="tx1">
                    <a:lumMod val="95000"/>
                  </a:schemeClr>
                </a:solidFill>
              </a:rPr>
              <a:t>perros</a:t>
            </a:r>
            <a:r>
              <a:rPr lang="en-US" sz="3600" b="1" dirty="0" smtClean="0">
                <a:solidFill>
                  <a:schemeClr val="tx1">
                    <a:lumMod val="95000"/>
                  </a:schemeClr>
                </a:solidFill>
              </a:rPr>
              <a:t>. </a:t>
            </a:r>
            <a:endParaRPr lang="en-US" sz="3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733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 had two dogs. 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0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295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12.  Setting the stage for another action. 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7794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CARL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WEPT</a:t>
            </a:r>
            <a:endParaRPr lang="en-US" sz="115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34016" b="34016"/>
          <a:stretch>
            <a:fillRect/>
          </a:stretch>
        </p:blipFill>
        <p:spPr>
          <a:xfrm>
            <a:off x="845707" y="2362791"/>
            <a:ext cx="7528785" cy="3616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1.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000" b="1" dirty="0" smtClean="0"/>
              <a:t>ontinuous</a:t>
            </a:r>
            <a:r>
              <a:rPr lang="en-US" sz="4000" b="1" dirty="0" smtClean="0"/>
              <a:t>, ongoing </a:t>
            </a:r>
            <a:r>
              <a:rPr lang="en-US" sz="4000" b="1" dirty="0" smtClean="0"/>
              <a:t>actions (</a:t>
            </a:r>
            <a:r>
              <a:rPr lang="en-US" sz="4000" b="1" dirty="0" err="1" smtClean="0"/>
              <a:t>Begininng</a:t>
            </a:r>
            <a:r>
              <a:rPr lang="en-US" sz="4000" b="1" dirty="0" smtClean="0"/>
              <a:t> </a:t>
            </a:r>
            <a:r>
              <a:rPr lang="en-US" sz="4000" b="1" dirty="0" smtClean="0"/>
              <a:t>or end not mentioned or is not important) </a:t>
            </a:r>
            <a:r>
              <a:rPr lang="en-US" sz="4000" b="1" dirty="0" smtClean="0"/>
              <a:t> 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Vivía</a:t>
            </a:r>
            <a:r>
              <a:rPr lang="en-US" sz="3600" b="1" dirty="0" smtClean="0"/>
              <a:t> en Boston </a:t>
            </a:r>
            <a:r>
              <a:rPr lang="en-US" sz="3600" b="1" dirty="0" err="1" smtClean="0"/>
              <a:t>cuando</a:t>
            </a:r>
            <a:r>
              <a:rPr lang="en-US" sz="3600" b="1" dirty="0" smtClean="0"/>
              <a:t> era </a:t>
            </a:r>
            <a:r>
              <a:rPr lang="en-US" sz="3600" b="1" dirty="0" err="1" smtClean="0"/>
              <a:t>pequeña</a:t>
            </a:r>
            <a:r>
              <a:rPr lang="en-US" sz="3600" b="1" dirty="0" smtClean="0"/>
              <a:t>.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2.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4000" b="1" dirty="0" smtClean="0"/>
              <a:t>ge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438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Elena </a:t>
            </a:r>
            <a:r>
              <a:rPr lang="en-US" sz="3600" b="1" dirty="0" err="1" smtClean="0"/>
              <a:t>tenía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veinte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años</a:t>
            </a:r>
            <a:r>
              <a:rPr lang="en-US" sz="3600" b="1" dirty="0" smtClean="0"/>
              <a:t>. </a:t>
            </a:r>
            <a:endParaRPr lang="en-US" sz="3600" b="1" dirty="0"/>
          </a:p>
        </p:txBody>
      </p:sp>
      <p:pic>
        <p:nvPicPr>
          <p:cNvPr id="21506" name="Picture 2" descr="https://encrypted-tbn2.google.com/images?q=tbn:ANd9GcQ7_aqmfJug2hEvQHP4VjluxSSTI2lQNcn-_pwj4SPJdKJ2q1Wn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124200"/>
            <a:ext cx="238799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3.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4000" b="1" dirty="0" smtClean="0"/>
              <a:t>epeated </a:t>
            </a:r>
            <a:r>
              <a:rPr lang="en-US" sz="4000" b="1" dirty="0" smtClean="0"/>
              <a:t>actions (used to…)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Celebrábamos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navidad</a:t>
            </a:r>
            <a:r>
              <a:rPr lang="en-US" sz="3600" b="1" dirty="0" smtClean="0"/>
              <a:t> con </a:t>
            </a:r>
            <a:r>
              <a:rPr lang="en-US" sz="3600" b="1" dirty="0" err="1" smtClean="0"/>
              <a:t>mis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abuelos</a:t>
            </a:r>
            <a:r>
              <a:rPr lang="en-US" sz="3600" b="1" dirty="0" smtClean="0"/>
              <a:t>. </a:t>
            </a:r>
          </a:p>
          <a:p>
            <a:endParaRPr lang="en-US" sz="3600" b="1" dirty="0"/>
          </a:p>
          <a:p>
            <a:endParaRPr lang="en-US" sz="3600" b="1" dirty="0" smtClean="0"/>
          </a:p>
          <a:p>
            <a:endParaRPr lang="en-US" sz="3600" b="1" dirty="0"/>
          </a:p>
          <a:p>
            <a:r>
              <a:rPr lang="en-US" sz="3600" b="1" dirty="0" err="1" smtClean="0"/>
              <a:t>Yo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tomaba</a:t>
            </a:r>
            <a:r>
              <a:rPr lang="en-US" sz="3600" b="1" dirty="0" smtClean="0"/>
              <a:t> el </a:t>
            </a:r>
            <a:r>
              <a:rPr lang="en-US" sz="3600" b="1" dirty="0" err="1" smtClean="0"/>
              <a:t>autobús</a:t>
            </a:r>
            <a:r>
              <a:rPr lang="en-US" sz="3600" b="1" dirty="0" smtClean="0"/>
              <a:t> a la </a:t>
            </a:r>
            <a:r>
              <a:rPr lang="en-US" sz="3600" b="1" dirty="0" err="1" smtClean="0"/>
              <a:t>escuela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pic>
        <p:nvPicPr>
          <p:cNvPr id="20482" name="Picture 2" descr="https://encrypted-tbn3.google.com/images?q=tbn:ANd9GcSJCrp2aYXWyY4vZueurs1rgkr_5ExE63P6SlRF15Jf9_Q_gVuY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7701" y="2971800"/>
            <a:ext cx="2539998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4.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4000" b="1" dirty="0" smtClean="0"/>
              <a:t>ocation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Los </a:t>
            </a:r>
            <a:r>
              <a:rPr lang="en-US" sz="3600" b="1" dirty="0" err="1" smtClean="0"/>
              <a:t>estudiantes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estaban</a:t>
            </a:r>
            <a:r>
              <a:rPr lang="en-US" sz="3600" b="1" dirty="0" smtClean="0"/>
              <a:t> en la </a:t>
            </a:r>
            <a:r>
              <a:rPr lang="en-US" sz="3600" b="1" dirty="0" err="1" smtClean="0"/>
              <a:t>clase</a:t>
            </a:r>
            <a:r>
              <a:rPr lang="en-US" sz="3600" b="1" dirty="0" smtClean="0"/>
              <a:t>. </a:t>
            </a:r>
            <a:endParaRPr lang="en-US" sz="3600" b="1" dirty="0"/>
          </a:p>
        </p:txBody>
      </p:sp>
      <p:pic>
        <p:nvPicPr>
          <p:cNvPr id="19458" name="Picture 2" descr="https://encrypted-tbn1.google.com/images?q=tbn:ANd9GcT2gwd8xDdFEk9lzi-k471KLYjcoo_CN3tnlVQINSuHrt3jwnxe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00400"/>
            <a:ext cx="406923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5.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4000" b="1" dirty="0" smtClean="0"/>
              <a:t>eather </a:t>
            </a:r>
            <a:r>
              <a:rPr lang="en-US" sz="4000" b="1" dirty="0" smtClean="0"/>
              <a:t>(describing)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Hacía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tiempo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pic>
        <p:nvPicPr>
          <p:cNvPr id="17410" name="Picture 2" descr="https://encrypted-tbn2.google.com/images?q=tbn:ANd9GcRZ_BIskeTS8Dmpq55bXG78issc0AIunJVhzLkRmyGKtSZ6jdM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76600"/>
            <a:ext cx="4213777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946" y="470263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6.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4000" b="1" dirty="0" smtClean="0"/>
              <a:t>motional </a:t>
            </a:r>
            <a:r>
              <a:rPr lang="en-US" sz="4000" b="1" dirty="0" smtClean="0"/>
              <a:t>state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133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Ella </a:t>
            </a:r>
            <a:r>
              <a:rPr lang="en-US" sz="3600" b="1" dirty="0" err="1" smtClean="0"/>
              <a:t>estaba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triste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pic>
        <p:nvPicPr>
          <p:cNvPr id="23554" name="Picture 2" descr="https://encrypted-tbn1.google.com/images?q=tbn:ANd9GcRKLL4F5tqykNlnjjWhLNUSpXEZ4U5o2XSMgx552fNPqb1MlE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819400"/>
            <a:ext cx="341376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7. </a:t>
            </a:r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4000" b="1" dirty="0" smtClean="0"/>
              <a:t>hysical </a:t>
            </a:r>
            <a:r>
              <a:rPr lang="en-US" sz="4000" b="1" dirty="0" smtClean="0"/>
              <a:t>descriptions of people, places or things and characteristics</a:t>
            </a:r>
            <a:endParaRPr lang="en-US" sz="8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581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Mi </a:t>
            </a:r>
            <a:r>
              <a:rPr lang="en-US" sz="3600" b="1" dirty="0" err="1" smtClean="0"/>
              <a:t>tía</a:t>
            </a:r>
            <a:r>
              <a:rPr lang="en-US" sz="3600" b="1" dirty="0" smtClean="0"/>
              <a:t> era </a:t>
            </a:r>
            <a:r>
              <a:rPr lang="en-US" sz="3600" b="1" dirty="0" err="1" smtClean="0"/>
              <a:t>baja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Mis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hermanos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callados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282</TotalTime>
  <Words>194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El imperfecto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Michele Slais</dc:creator>
  <cp:lastModifiedBy>Temp</cp:lastModifiedBy>
  <cp:revision>11</cp:revision>
  <dcterms:created xsi:type="dcterms:W3CDTF">2012-05-24T21:41:19Z</dcterms:created>
  <dcterms:modified xsi:type="dcterms:W3CDTF">2015-05-22T18:48:55Z</dcterms:modified>
</cp:coreProperties>
</file>