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7" r:id="rId10"/>
    <p:sldId id="265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122D2AD-7D31-4932-BF3E-FEEE897E5C52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C2183C2-F792-4817-A780-F3F8BDE10CC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D2AD-7D31-4932-BF3E-FEEE897E5C52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83C2-F792-4817-A780-F3F8BDE10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D2AD-7D31-4932-BF3E-FEEE897E5C52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83C2-F792-4817-A780-F3F8BDE10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D2AD-7D31-4932-BF3E-FEEE897E5C52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83C2-F792-4817-A780-F3F8BDE10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D2AD-7D31-4932-BF3E-FEEE897E5C52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83C2-F792-4817-A780-F3F8BDE10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D2AD-7D31-4932-BF3E-FEEE897E5C52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83C2-F792-4817-A780-F3F8BDE10C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D2AD-7D31-4932-BF3E-FEEE897E5C52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83C2-F792-4817-A780-F3F8BDE10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D2AD-7D31-4932-BF3E-FEEE897E5C52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83C2-F792-4817-A780-F3F8BDE10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D2AD-7D31-4932-BF3E-FEEE897E5C52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83C2-F792-4817-A780-F3F8BDE10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D2AD-7D31-4932-BF3E-FEEE897E5C52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83C2-F792-4817-A780-F3F8BDE10CC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D2AD-7D31-4932-BF3E-FEEE897E5C52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83C2-F792-4817-A780-F3F8BDE10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122D2AD-7D31-4932-BF3E-FEEE897E5C52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C2183C2-F792-4817-A780-F3F8BDE10C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by.edu/~bknelson/SLC/subj_adj1.php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796724"/>
          </a:xfrm>
        </p:spPr>
        <p:txBody>
          <a:bodyPr/>
          <a:lstStyle/>
          <a:p>
            <a:r>
              <a:rPr lang="en-US" dirty="0" smtClean="0"/>
              <a:t>El SUBJUNTIVO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CLÁUSULAS ADJETIVALES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2815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99348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</a:t>
            </a:r>
            <a:r>
              <a:rPr lang="en-US" sz="4000" dirty="0" err="1" smtClean="0"/>
              <a:t>practicar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107234"/>
            <a:ext cx="77724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1. No hay </a:t>
            </a:r>
            <a:r>
              <a:rPr lang="es-ES" sz="2000" u="sng" dirty="0" smtClean="0"/>
              <a:t>nadie</a:t>
            </a:r>
            <a:r>
              <a:rPr lang="es-ES" sz="2000" dirty="0" smtClean="0"/>
              <a:t> que (tiene, tenga) más problemas que Dolores. </a:t>
            </a:r>
          </a:p>
          <a:p>
            <a:endParaRPr lang="es-ES" sz="2000" dirty="0" smtClean="0"/>
          </a:p>
          <a:p>
            <a:r>
              <a:rPr lang="es-ES" sz="2000" dirty="0" smtClean="0"/>
              <a:t>2. Preferimos ir a </a:t>
            </a:r>
            <a:r>
              <a:rPr lang="es-ES" sz="2000" u="sng" dirty="0" smtClean="0"/>
              <a:t>un restaurante </a:t>
            </a:r>
            <a:r>
              <a:rPr lang="es-ES" sz="2000" dirty="0" smtClean="0"/>
              <a:t>que no (sirve, sirva) comida rápida. </a:t>
            </a:r>
          </a:p>
          <a:p>
            <a:endParaRPr lang="es-ES" sz="2000" dirty="0" smtClean="0"/>
          </a:p>
          <a:p>
            <a:r>
              <a:rPr lang="es-ES" sz="2000" dirty="0" smtClean="0"/>
              <a:t>3. Necesito hablar con </a:t>
            </a:r>
            <a:r>
              <a:rPr lang="es-ES" sz="2000" u="sng" dirty="0" smtClean="0"/>
              <a:t>el estudiante </a:t>
            </a:r>
            <a:r>
              <a:rPr lang="es-ES" sz="2000" dirty="0" smtClean="0"/>
              <a:t>que (sabe, sepa) hablar quechua. </a:t>
            </a:r>
          </a:p>
          <a:p>
            <a:endParaRPr lang="es-ES" sz="2000" dirty="0" smtClean="0"/>
          </a:p>
          <a:p>
            <a:r>
              <a:rPr lang="es-ES" sz="2000" dirty="0" smtClean="0"/>
              <a:t>4. Quiero casarme con </a:t>
            </a:r>
            <a:r>
              <a:rPr lang="es-ES" sz="2000" u="sng" dirty="0" smtClean="0"/>
              <a:t>un hombre </a:t>
            </a:r>
            <a:r>
              <a:rPr lang="es-ES" sz="2000" dirty="0" smtClean="0"/>
              <a:t>que (es, sea) inteligente y aventurero. </a:t>
            </a:r>
          </a:p>
          <a:p>
            <a:endParaRPr lang="es-ES" sz="2000" dirty="0" smtClean="0"/>
          </a:p>
          <a:p>
            <a:r>
              <a:rPr lang="es-ES" sz="2000" dirty="0" smtClean="0"/>
              <a:t>5. Estoy buscando a </a:t>
            </a:r>
            <a:r>
              <a:rPr lang="es-ES" sz="2000" u="sng" dirty="0" smtClean="0"/>
              <a:t>la chica </a:t>
            </a:r>
            <a:r>
              <a:rPr lang="es-ES" sz="2000" dirty="0" smtClean="0"/>
              <a:t>que (practica, practique) karate. </a:t>
            </a:r>
          </a:p>
          <a:p>
            <a:r>
              <a:rPr lang="es-ES" dirty="0" smtClean="0"/>
              <a:t>(</a:t>
            </a:r>
            <a:r>
              <a:rPr lang="es-ES" dirty="0" smtClean="0">
                <a:hlinkClick r:id="rId2"/>
              </a:rPr>
              <a:t>http://www.colby.edu/~bknelson/SLC/subj_adj1.php</a:t>
            </a:r>
            <a:r>
              <a:rPr lang="es-ES" dirty="0" smtClean="0"/>
              <a:t> )</a:t>
            </a:r>
            <a:endParaRPr lang="es-ES" dirty="0"/>
          </a:p>
        </p:txBody>
      </p:sp>
      <p:sp>
        <p:nvSpPr>
          <p:cNvPr id="5" name="Freeform 4"/>
          <p:cNvSpPr/>
          <p:nvPr/>
        </p:nvSpPr>
        <p:spPr>
          <a:xfrm>
            <a:off x="6543675" y="229743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217920" y="250317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569392" y="2280285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986463" y="4329112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2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762000"/>
            <a:ext cx="8305800" cy="5562600"/>
          </a:xfrm>
          <a:prstGeom prst="rect">
            <a:avLst/>
          </a:prstGeom>
        </p:spPr>
        <p:txBody>
          <a:bodyPr/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¿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Conoces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a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alguien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que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(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está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/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esté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) de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buen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humor hoy?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Tengo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un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novio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que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(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guarda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/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guarde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)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mis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secretos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No hay nada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que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me (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alegra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/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alegre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)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más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que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la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amistad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verdadera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Quiero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confiar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en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alguien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que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(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puede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/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pueda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) resolver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mis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problemas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Mi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hermano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quiere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una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novia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que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no (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es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/sea)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criticona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Cristina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es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muy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graciosa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; los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chistes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que</a:t>
            </a:r>
            <a:r>
              <a:rPr lang="en-US" sz="2600" dirty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(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cuenta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/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cuente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) son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excelentes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No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conozco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a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nadie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que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(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confía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/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confíe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)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completamente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en</a:t>
            </a:r>
            <a:r>
              <a:rPr lang="en-US" sz="2600" dirty="0" smtClean="0">
                <a:latin typeface="Times New Roman" panose="02020603050405020304" pitchFamily="18" charset="0"/>
                <a:ea typeface="Adobe Fangsong Std R" pitchFamily="18" charset="-128"/>
                <a:cs typeface="Times New Roman" panose="02020603050405020304" pitchFamily="18" charset="0"/>
              </a:rPr>
              <a:t> Marcos.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4127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REPASO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109908" cy="4000948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CLÁUSULAS SUSTANTIVAS (NOUN CLAUSES)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A </a:t>
            </a:r>
            <a:r>
              <a:rPr lang="en-US" b="1" dirty="0" smtClean="0"/>
              <a:t>NOUN </a:t>
            </a:r>
            <a:r>
              <a:rPr lang="en-US" dirty="0" smtClean="0"/>
              <a:t>CLAUSE</a:t>
            </a:r>
            <a:r>
              <a:rPr lang="en-US" b="1" dirty="0" smtClean="0"/>
              <a:t> </a:t>
            </a:r>
            <a:r>
              <a:rPr lang="en-US" dirty="0" smtClean="0"/>
              <a:t>IS THE </a:t>
            </a:r>
            <a:r>
              <a:rPr lang="en-US" b="1" dirty="0" smtClean="0"/>
              <a:t>DIRECT OBJECT </a:t>
            </a:r>
            <a:r>
              <a:rPr lang="en-US" dirty="0" smtClean="0"/>
              <a:t>OF ANOTHER VERB. It answers the questions </a:t>
            </a:r>
            <a:r>
              <a:rPr lang="en-US" b="1" dirty="0" smtClean="0"/>
              <a:t>what</a:t>
            </a:r>
            <a:r>
              <a:rPr lang="en-US" dirty="0" smtClean="0"/>
              <a:t> or </a:t>
            </a:r>
            <a:r>
              <a:rPr lang="en-US" b="1" dirty="0" smtClean="0"/>
              <a:t>who</a:t>
            </a:r>
            <a:r>
              <a:rPr lang="en-US" dirty="0" smtClean="0"/>
              <a:t> </a:t>
            </a:r>
            <a:r>
              <a:rPr lang="en-US" dirty="0" smtClean="0"/>
              <a:t>with the verb in the main clause.</a:t>
            </a:r>
          </a:p>
          <a:p>
            <a:pPr marL="68580" indent="0">
              <a:buNone/>
            </a:pPr>
            <a:r>
              <a:rPr lang="en-US" dirty="0" smtClean="0"/>
              <a:t>What do I </a:t>
            </a:r>
            <a:r>
              <a:rPr lang="en-US" i="1" dirty="0" smtClean="0"/>
              <a:t>want</a:t>
            </a:r>
            <a:r>
              <a:rPr lang="en-US" dirty="0" smtClean="0"/>
              <a:t>? </a:t>
            </a:r>
            <a:r>
              <a:rPr lang="en-US" dirty="0" smtClean="0"/>
              <a:t> That </a:t>
            </a:r>
            <a:r>
              <a:rPr lang="en-US" dirty="0" smtClean="0"/>
              <a:t>you speak with Juan.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b="1" u="sng" dirty="0" err="1" smtClean="0"/>
              <a:t>que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tú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hables</a:t>
            </a:r>
            <a:r>
              <a:rPr lang="en-US" b="1" u="sng" dirty="0" smtClean="0"/>
              <a:t> con Juan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Curved Down Arrow 3"/>
          <p:cNvSpPr/>
          <p:nvPr/>
        </p:nvSpPr>
        <p:spPr>
          <a:xfrm>
            <a:off x="2191657" y="4914900"/>
            <a:ext cx="1219200" cy="4191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Adjetivos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 </a:t>
            </a:r>
            <a:r>
              <a:rPr lang="en-US" b="1" dirty="0" err="1" smtClean="0"/>
              <a:t>adjetivo</a:t>
            </a:r>
            <a:r>
              <a:rPr lang="en-US" dirty="0" smtClean="0"/>
              <a:t> </a:t>
            </a:r>
            <a:r>
              <a:rPr lang="en-US" dirty="0" err="1" smtClean="0"/>
              <a:t>modifica</a:t>
            </a:r>
            <a:r>
              <a:rPr lang="en-US" dirty="0" smtClean="0"/>
              <a:t> un </a:t>
            </a:r>
            <a:r>
              <a:rPr lang="en-US" dirty="0" err="1" smtClean="0"/>
              <a:t>sustantivo</a:t>
            </a:r>
            <a:endParaRPr lang="en-US" dirty="0" smtClean="0"/>
          </a:p>
          <a:p>
            <a:endParaRPr lang="en-US" b="1" dirty="0"/>
          </a:p>
          <a:p>
            <a:pPr marL="68580" indent="0">
              <a:buNone/>
            </a:pPr>
            <a:r>
              <a:rPr lang="en-US" b="1" dirty="0"/>
              <a:t> </a:t>
            </a: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novio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b="1" dirty="0" err="1" smtClean="0"/>
              <a:t>celoso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Curved Down Arrow 3"/>
          <p:cNvSpPr/>
          <p:nvPr/>
        </p:nvSpPr>
        <p:spPr>
          <a:xfrm>
            <a:off x="2133600" y="2826657"/>
            <a:ext cx="10668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34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371600"/>
            <a:ext cx="66294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Cláusulas</a:t>
            </a:r>
            <a:r>
              <a:rPr lang="en-US" sz="4000" dirty="0" smtClean="0"/>
              <a:t> </a:t>
            </a:r>
            <a:r>
              <a:rPr lang="en-US" sz="4000" dirty="0" err="1" smtClean="0"/>
              <a:t>adjetivales</a:t>
            </a:r>
            <a:endParaRPr lang="en-US" sz="4000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err="1" smtClean="0"/>
              <a:t>Una</a:t>
            </a:r>
            <a:r>
              <a:rPr lang="en-US" b="1" dirty="0" smtClean="0"/>
              <a:t> </a:t>
            </a:r>
            <a:r>
              <a:rPr lang="en-US" b="1" dirty="0" err="1" smtClean="0"/>
              <a:t>cláusula</a:t>
            </a:r>
            <a:r>
              <a:rPr lang="en-US" b="1" dirty="0" smtClean="0"/>
              <a:t> </a:t>
            </a:r>
            <a:r>
              <a:rPr lang="en-US" b="1" dirty="0" err="1" smtClean="0"/>
              <a:t>puede</a:t>
            </a:r>
            <a:r>
              <a:rPr lang="en-US" b="1" dirty="0" smtClean="0"/>
              <a:t> </a:t>
            </a:r>
            <a:r>
              <a:rPr lang="en-US" b="1" dirty="0" err="1" smtClean="0"/>
              <a:t>servir</a:t>
            </a:r>
            <a:r>
              <a:rPr lang="en-US" b="1" dirty="0" smtClean="0"/>
              <a:t> </a:t>
            </a:r>
            <a:r>
              <a:rPr lang="en-US" b="1" dirty="0" err="1" smtClean="0"/>
              <a:t>como</a:t>
            </a:r>
            <a:r>
              <a:rPr lang="en-US" b="1" dirty="0" smtClean="0"/>
              <a:t> un </a:t>
            </a:r>
            <a:r>
              <a:rPr lang="en-US" b="1" dirty="0" err="1" smtClean="0"/>
              <a:t>adjetivo</a:t>
            </a:r>
            <a:r>
              <a:rPr lang="en-US" b="1" dirty="0" smtClean="0"/>
              <a:t> </a:t>
            </a:r>
            <a:r>
              <a:rPr lang="en-US" b="1" dirty="0" err="1" smtClean="0"/>
              <a:t>cuando</a:t>
            </a:r>
            <a:r>
              <a:rPr lang="en-US" b="1" dirty="0" smtClean="0"/>
              <a:t> describe el </a:t>
            </a:r>
            <a:r>
              <a:rPr lang="en-US" b="1" dirty="0" err="1" smtClean="0"/>
              <a:t>antecedente</a:t>
            </a:r>
            <a:r>
              <a:rPr lang="en-US" b="1" dirty="0" smtClean="0"/>
              <a:t>:</a:t>
            </a:r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b="1" i="1" dirty="0" smtClean="0"/>
              <a:t>un </a:t>
            </a:r>
            <a:r>
              <a:rPr lang="en-US" b="1" i="1" dirty="0" err="1" smtClean="0"/>
              <a:t>novio</a:t>
            </a:r>
            <a:r>
              <a:rPr lang="en-US" b="1" i="1" dirty="0" smtClean="0"/>
              <a:t> </a:t>
            </a:r>
            <a:r>
              <a:rPr lang="en-US" u="sng" dirty="0" err="1" smtClean="0"/>
              <a:t>que</a:t>
            </a:r>
            <a:r>
              <a:rPr lang="en-US" u="sng" dirty="0" smtClean="0"/>
              <a:t> no sea </a:t>
            </a:r>
            <a:r>
              <a:rPr lang="en-US" u="sng" dirty="0" err="1" smtClean="0"/>
              <a:t>celoso</a:t>
            </a:r>
            <a:r>
              <a:rPr lang="en-US" dirty="0" smtClean="0"/>
              <a:t>.</a:t>
            </a:r>
          </a:p>
          <a:p>
            <a:endParaRPr lang="en-US" b="1" dirty="0" smtClean="0"/>
          </a:p>
          <a:p>
            <a:r>
              <a:rPr lang="en-US" dirty="0" smtClean="0"/>
              <a:t>The dependent </a:t>
            </a:r>
            <a:r>
              <a:rPr lang="en-US" dirty="0" smtClean="0"/>
              <a:t>(adjective) clause </a:t>
            </a:r>
            <a:r>
              <a:rPr lang="en-US" dirty="0" smtClean="0"/>
              <a:t>describes </a:t>
            </a:r>
            <a:r>
              <a:rPr lang="en-US" b="1" dirty="0" smtClean="0"/>
              <a:t>the antecedent</a:t>
            </a:r>
            <a:r>
              <a:rPr lang="en-US" dirty="0" smtClean="0"/>
              <a:t>:  </a:t>
            </a:r>
          </a:p>
          <a:p>
            <a:r>
              <a:rPr lang="en-US" dirty="0"/>
              <a:t>	</a:t>
            </a:r>
            <a:r>
              <a:rPr lang="en-US" b="1" i="1" dirty="0" smtClean="0"/>
              <a:t>un </a:t>
            </a:r>
            <a:r>
              <a:rPr lang="en-US" b="1" i="1" dirty="0" err="1" smtClean="0"/>
              <a:t>novio</a:t>
            </a:r>
            <a:endParaRPr lang="en-US" b="1" i="1" dirty="0"/>
          </a:p>
          <a:p>
            <a:r>
              <a:rPr lang="en-US" dirty="0" smtClean="0"/>
              <a:t> </a:t>
            </a:r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3" name="Curved Down Arrow 2"/>
          <p:cNvSpPr/>
          <p:nvPr/>
        </p:nvSpPr>
        <p:spPr>
          <a:xfrm>
            <a:off x="3052354" y="3142897"/>
            <a:ext cx="1143000" cy="56516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34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</a:t>
            </a:r>
            <a:r>
              <a:rPr lang="en-US" sz="4000" dirty="0" err="1" smtClean="0"/>
              <a:t>Cuándo</a:t>
            </a:r>
            <a:r>
              <a:rPr lang="en-US" sz="4000" dirty="0" smtClean="0"/>
              <a:t> se </a:t>
            </a:r>
            <a:r>
              <a:rPr lang="en-US" sz="4000" dirty="0" err="1" smtClean="0"/>
              <a:t>usa</a:t>
            </a:r>
            <a:r>
              <a:rPr lang="en-US" sz="4000" dirty="0" smtClean="0"/>
              <a:t>?</a:t>
            </a:r>
          </a:p>
          <a:p>
            <a:r>
              <a:rPr lang="en-US" sz="4000" dirty="0" smtClean="0"/>
              <a:t> </a:t>
            </a:r>
          </a:p>
          <a:p>
            <a:r>
              <a:rPr lang="en-US" sz="4000" dirty="0" smtClean="0"/>
              <a:t>1) When it is </a:t>
            </a:r>
            <a:r>
              <a:rPr lang="en-US" sz="4000" b="1" dirty="0" smtClean="0"/>
              <a:t>UNKNOWN</a:t>
            </a:r>
            <a:r>
              <a:rPr lang="en-US" sz="4000" dirty="0" smtClean="0"/>
              <a:t> if the antecedent exists.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3276600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Adjective clauses describe something or someone that the speaker does not know of its existence: The unknown.</a:t>
            </a:r>
          </a:p>
          <a:p>
            <a:endParaRPr lang="en-US" b="1" dirty="0"/>
          </a:p>
          <a:p>
            <a:r>
              <a:rPr lang="en-US" dirty="0" err="1" smtClean="0"/>
              <a:t>Busco</a:t>
            </a:r>
            <a:r>
              <a:rPr lang="en-US" dirty="0" smtClean="0"/>
              <a:t> </a:t>
            </a:r>
            <a:r>
              <a:rPr lang="en-US" b="1" dirty="0" smtClean="0"/>
              <a:t>un </a:t>
            </a:r>
            <a:r>
              <a:rPr lang="en-US" b="1" dirty="0" err="1" smtClean="0"/>
              <a:t>novio</a:t>
            </a:r>
            <a:r>
              <a:rPr lang="en-US" b="1" dirty="0" smtClean="0"/>
              <a:t> </a:t>
            </a:r>
            <a:r>
              <a:rPr lang="en-US" u="sng" dirty="0" err="1" smtClean="0"/>
              <a:t>que</a:t>
            </a:r>
            <a:r>
              <a:rPr lang="en-US" u="sng" dirty="0" smtClean="0"/>
              <a:t> no sea </a:t>
            </a:r>
            <a:r>
              <a:rPr lang="en-US" u="sng" dirty="0" err="1" smtClean="0"/>
              <a:t>celoso</a:t>
            </a:r>
            <a:r>
              <a:rPr lang="en-US" dirty="0" smtClean="0"/>
              <a:t>. ( I don’t know if he exists)</a:t>
            </a:r>
          </a:p>
          <a:p>
            <a:endParaRPr lang="en-US" b="1" dirty="0" smtClean="0"/>
          </a:p>
          <a:p>
            <a:r>
              <a:rPr lang="en-US" dirty="0" smtClean="0"/>
              <a:t>The antecedent:  </a:t>
            </a:r>
            <a:r>
              <a:rPr lang="en-US" b="1" dirty="0" smtClean="0"/>
              <a:t>un </a:t>
            </a:r>
            <a:r>
              <a:rPr lang="en-US" b="1" dirty="0" err="1" smtClean="0"/>
              <a:t>novio</a:t>
            </a:r>
            <a:r>
              <a:rPr lang="en-US" b="1" dirty="0" smtClean="0"/>
              <a:t>-  </a:t>
            </a:r>
            <a:r>
              <a:rPr lang="en-US" dirty="0" smtClean="0"/>
              <a:t>is unknown.</a:t>
            </a: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6080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295400"/>
            <a:ext cx="563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Más</a:t>
            </a:r>
            <a:r>
              <a:rPr lang="en-US" sz="4000" dirty="0" smtClean="0"/>
              <a:t> </a:t>
            </a:r>
            <a:r>
              <a:rPr lang="en-US" sz="4000" dirty="0" err="1" smtClean="0"/>
              <a:t>ejemplos</a:t>
            </a:r>
            <a:r>
              <a:rPr lang="en-US" sz="4000" dirty="0" smtClean="0"/>
              <a:t>….</a:t>
            </a:r>
          </a:p>
          <a:p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2743200"/>
            <a:ext cx="6324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¿</a:t>
            </a:r>
            <a:r>
              <a:rPr lang="en-US" sz="2000" dirty="0" err="1" smtClean="0"/>
              <a:t>Conoces</a:t>
            </a:r>
            <a:r>
              <a:rPr lang="en-US" sz="2000" dirty="0" smtClean="0"/>
              <a:t> a </a:t>
            </a:r>
            <a:r>
              <a:rPr lang="en-US" sz="2000" b="1" dirty="0" err="1" smtClean="0"/>
              <a:t>alguien</a:t>
            </a:r>
            <a:r>
              <a:rPr lang="en-US" sz="2000" dirty="0" smtClean="0"/>
              <a:t> </a:t>
            </a:r>
            <a:r>
              <a:rPr lang="en-US" sz="2000" u="sng" dirty="0" err="1" smtClean="0"/>
              <a:t>que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practique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atletismo</a:t>
            </a:r>
            <a:r>
              <a:rPr lang="en-US" sz="2000" dirty="0" smtClean="0"/>
              <a:t>?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err="1" smtClean="0"/>
              <a:t>Necesito</a:t>
            </a:r>
            <a:r>
              <a:rPr lang="en-US" sz="2000" dirty="0" smtClean="0"/>
              <a:t> </a:t>
            </a:r>
            <a:r>
              <a:rPr lang="en-US" sz="2000" b="1" dirty="0" smtClean="0"/>
              <a:t>un </a:t>
            </a:r>
            <a:r>
              <a:rPr lang="en-US" sz="2000" b="1" dirty="0" err="1" smtClean="0"/>
              <a:t>teléfono</a:t>
            </a:r>
            <a:r>
              <a:rPr lang="en-US" sz="2000" b="1" dirty="0" smtClean="0"/>
              <a:t> </a:t>
            </a:r>
            <a:r>
              <a:rPr lang="en-US" sz="2000" u="sng" dirty="0" err="1" smtClean="0"/>
              <a:t>que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funcione</a:t>
            </a:r>
            <a:r>
              <a:rPr lang="en-US" sz="2000" u="sng" dirty="0" smtClean="0"/>
              <a:t>.</a:t>
            </a:r>
          </a:p>
          <a:p>
            <a:endParaRPr lang="en-US" sz="2000" u="sng" dirty="0"/>
          </a:p>
          <a:p>
            <a:endParaRPr lang="en-US" sz="2000" u="sng" dirty="0" smtClean="0"/>
          </a:p>
          <a:p>
            <a:r>
              <a:rPr lang="en-US" sz="2000" dirty="0" err="1" smtClean="0"/>
              <a:t>Quiero</a:t>
            </a:r>
            <a:r>
              <a:rPr lang="en-US" sz="2000" dirty="0" smtClean="0"/>
              <a:t> </a:t>
            </a:r>
            <a:r>
              <a:rPr lang="en-US" sz="2000" dirty="0" err="1" smtClean="0"/>
              <a:t>comprar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algo</a:t>
            </a:r>
            <a:r>
              <a:rPr lang="en-US" sz="2000" dirty="0" smtClean="0"/>
              <a:t> </a:t>
            </a:r>
            <a:r>
              <a:rPr lang="en-US" sz="2000" u="sng" dirty="0" err="1" smtClean="0"/>
              <a:t>que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te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guste</a:t>
            </a:r>
            <a:r>
              <a:rPr lang="en-US" sz="2000" u="sng" dirty="0"/>
              <a:t>.</a:t>
            </a:r>
            <a:endParaRPr lang="en-US" sz="2000" u="sng" dirty="0"/>
          </a:p>
        </p:txBody>
      </p:sp>
      <p:sp>
        <p:nvSpPr>
          <p:cNvPr id="4" name="Curved Down Arrow 3"/>
          <p:cNvSpPr/>
          <p:nvPr/>
        </p:nvSpPr>
        <p:spPr>
          <a:xfrm>
            <a:off x="3657600" y="1957119"/>
            <a:ext cx="1676400" cy="78608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3352800" y="3124200"/>
            <a:ext cx="1600200" cy="533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3962400" y="4114800"/>
            <a:ext cx="12954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95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0668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Subjuntivo</a:t>
            </a:r>
            <a:r>
              <a:rPr lang="en-US" sz="4000" dirty="0" smtClean="0"/>
              <a:t>-   The unknown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981200"/>
            <a:ext cx="73914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SIN EMBARGO…. (HOWEVER)</a:t>
            </a:r>
          </a:p>
          <a:p>
            <a:endParaRPr lang="en-US" sz="2400" dirty="0"/>
          </a:p>
          <a:p>
            <a:r>
              <a:rPr lang="en-US" sz="2400" dirty="0" smtClean="0"/>
              <a:t>If you are referring to someone/something who </a:t>
            </a:r>
            <a:r>
              <a:rPr lang="en-US" sz="2400" b="1" dirty="0" smtClean="0"/>
              <a:t>does</a:t>
            </a:r>
            <a:r>
              <a:rPr lang="en-US" sz="2400" dirty="0" smtClean="0"/>
              <a:t> exist…. You </a:t>
            </a:r>
            <a:r>
              <a:rPr lang="en-US" sz="2400" b="1" dirty="0" smtClean="0"/>
              <a:t>don’t</a:t>
            </a:r>
            <a:r>
              <a:rPr lang="en-US" sz="2400" dirty="0" smtClean="0"/>
              <a:t> use subjunctive- use the </a:t>
            </a:r>
            <a:r>
              <a:rPr lang="en-US" sz="2400" dirty="0" smtClean="0">
                <a:solidFill>
                  <a:srgbClr val="FF0000"/>
                </a:solidFill>
              </a:rPr>
              <a:t>indicative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Busco</a:t>
            </a:r>
            <a:r>
              <a:rPr lang="en-US" sz="2400" dirty="0" smtClean="0"/>
              <a:t> al </a:t>
            </a:r>
            <a:r>
              <a:rPr lang="en-US" sz="2400" dirty="0" err="1" smtClean="0"/>
              <a:t>novio</a:t>
            </a:r>
            <a:r>
              <a:rPr lang="en-US" sz="2400" dirty="0" smtClean="0"/>
              <a:t> de Carolina.  (he exists)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Busco</a:t>
            </a:r>
            <a:r>
              <a:rPr lang="en-US" sz="2400" dirty="0" smtClean="0"/>
              <a:t> a </a:t>
            </a:r>
            <a:r>
              <a:rPr lang="en-US" sz="2400" u="sng" dirty="0" smtClean="0"/>
              <a:t>la </a:t>
            </a:r>
            <a:r>
              <a:rPr lang="en-US" sz="2400" u="sng" dirty="0" err="1" smtClean="0"/>
              <a:t>chica</a:t>
            </a:r>
            <a:r>
              <a:rPr lang="en-US" sz="2400" u="sng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/>
              <a:t> </a:t>
            </a:r>
            <a:r>
              <a:rPr lang="en-US" sz="2400" b="1" dirty="0" err="1" smtClean="0"/>
              <a:t>habla</a:t>
            </a:r>
            <a:r>
              <a:rPr lang="en-US" sz="2400" dirty="0" smtClean="0"/>
              <a:t> </a:t>
            </a:r>
            <a:r>
              <a:rPr lang="en-US" sz="2400" dirty="0" err="1" smtClean="0"/>
              <a:t>francés</a:t>
            </a:r>
            <a:r>
              <a:rPr lang="en-US" sz="2400" dirty="0" smtClean="0"/>
              <a:t>. (she exists)</a:t>
            </a:r>
          </a:p>
          <a:p>
            <a:pPr marL="342900" indent="-342900">
              <a:buFont typeface="Arial"/>
              <a:buChar char="•"/>
            </a:pPr>
            <a:r>
              <a:rPr lang="en-US" sz="2400" u="sng" dirty="0" err="1" smtClean="0"/>
              <a:t>Conozco</a:t>
            </a:r>
            <a:r>
              <a:rPr lang="en-US" sz="2400" dirty="0" smtClean="0"/>
              <a:t> a un </a:t>
            </a:r>
            <a:r>
              <a:rPr lang="en-US" sz="2400" dirty="0" err="1" smtClean="0"/>
              <a:t>chico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no </a:t>
            </a:r>
            <a:r>
              <a:rPr lang="en-US" sz="2400" b="1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celoso</a:t>
            </a:r>
            <a:r>
              <a:rPr lang="en-US" sz="2400" dirty="0" smtClean="0"/>
              <a:t>. (I know him)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21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2) When the person or thing doesn’t exist. (negation)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2133600"/>
            <a:ext cx="6400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Sometimes it feels like there is </a:t>
            </a:r>
            <a:r>
              <a:rPr lang="en-US" b="1" dirty="0" smtClean="0"/>
              <a:t>nothing /no one at all </a:t>
            </a:r>
            <a:r>
              <a:rPr lang="en-US" dirty="0" smtClean="0"/>
              <a:t>that has a particular quality: the non- existent (</a:t>
            </a:r>
            <a:r>
              <a:rPr lang="en-US" dirty="0" err="1" smtClean="0"/>
              <a:t>nadie</a:t>
            </a:r>
            <a:r>
              <a:rPr lang="en-US" dirty="0" smtClean="0"/>
              <a:t>; nada)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 hay </a:t>
            </a:r>
            <a:r>
              <a:rPr lang="en-US" b="1" dirty="0" err="1" smtClean="0"/>
              <a:t>nadie</a:t>
            </a:r>
            <a:r>
              <a:rPr lang="en-US" dirty="0" smtClean="0"/>
              <a:t> </a:t>
            </a:r>
            <a:r>
              <a:rPr lang="en-US" u="sng" dirty="0" err="1" smtClean="0"/>
              <a:t>que</a:t>
            </a:r>
            <a:r>
              <a:rPr lang="en-US" u="sng" dirty="0" smtClean="0"/>
              <a:t> </a:t>
            </a:r>
            <a:r>
              <a:rPr lang="en-US" b="1" u="sng" dirty="0" smtClean="0"/>
              <a:t>sea</a:t>
            </a:r>
            <a:r>
              <a:rPr lang="en-US" u="sng" dirty="0" smtClean="0"/>
              <a:t> </a:t>
            </a:r>
            <a:r>
              <a:rPr lang="en-US" u="sng" dirty="0" err="1" smtClean="0"/>
              <a:t>más</a:t>
            </a:r>
            <a:r>
              <a:rPr lang="en-US" u="sng" dirty="0" smtClean="0"/>
              <a:t> </a:t>
            </a:r>
            <a:r>
              <a:rPr lang="en-US" u="sng" dirty="0" err="1" smtClean="0"/>
              <a:t>arrogante</a:t>
            </a:r>
            <a:r>
              <a:rPr lang="en-US" u="sng" dirty="0" smtClean="0"/>
              <a:t> </a:t>
            </a:r>
            <a:r>
              <a:rPr lang="en-US" u="sng" dirty="0" err="1" smtClean="0"/>
              <a:t>que</a:t>
            </a:r>
            <a:r>
              <a:rPr lang="en-US" u="sng" dirty="0" smtClean="0"/>
              <a:t> Alberto.</a:t>
            </a:r>
          </a:p>
          <a:p>
            <a:endParaRPr lang="en-US" u="sng" dirty="0" smtClean="0"/>
          </a:p>
          <a:p>
            <a:endParaRPr lang="en-US" u="sng" dirty="0"/>
          </a:p>
          <a:p>
            <a:endParaRPr lang="en-US" u="sng" dirty="0" smtClean="0"/>
          </a:p>
          <a:p>
            <a:r>
              <a:rPr lang="en-US" dirty="0" smtClean="0"/>
              <a:t>No hay </a:t>
            </a:r>
            <a:r>
              <a:rPr lang="en-US" b="1" dirty="0" smtClean="0"/>
              <a:t>nada</a:t>
            </a:r>
            <a:r>
              <a:rPr lang="en-US" dirty="0" smtClean="0"/>
              <a:t> </a:t>
            </a:r>
            <a:r>
              <a:rPr lang="en-US" u="sng" dirty="0" err="1" smtClean="0"/>
              <a:t>que</a:t>
            </a:r>
            <a:r>
              <a:rPr lang="en-US" u="sng" dirty="0" smtClean="0"/>
              <a:t> me </a:t>
            </a:r>
            <a:r>
              <a:rPr lang="en-US" b="1" u="sng" dirty="0" err="1" smtClean="0"/>
              <a:t>guste</a:t>
            </a:r>
            <a:r>
              <a:rPr lang="en-US" u="sng" dirty="0" smtClean="0"/>
              <a:t> </a:t>
            </a:r>
            <a:r>
              <a:rPr lang="en-US" u="sng" dirty="0" err="1" smtClean="0"/>
              <a:t>más</a:t>
            </a:r>
            <a:r>
              <a:rPr lang="en-US" u="sng" dirty="0" smtClean="0"/>
              <a:t> </a:t>
            </a:r>
            <a:r>
              <a:rPr lang="en-US" u="sng" dirty="0" err="1" smtClean="0"/>
              <a:t>que</a:t>
            </a:r>
            <a:r>
              <a:rPr lang="en-US" u="sng" dirty="0" smtClean="0"/>
              <a:t> la </a:t>
            </a:r>
            <a:r>
              <a:rPr lang="en-US" u="sng" dirty="0" err="1" smtClean="0"/>
              <a:t>clase</a:t>
            </a:r>
            <a:r>
              <a:rPr lang="en-US" u="sng" dirty="0" smtClean="0"/>
              <a:t> de </a:t>
            </a:r>
            <a:r>
              <a:rPr lang="en-US" u="sng" dirty="0" err="1" smtClean="0"/>
              <a:t>español</a:t>
            </a:r>
            <a:r>
              <a:rPr lang="en-US" u="sng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urved Down Arrow 3"/>
          <p:cNvSpPr/>
          <p:nvPr/>
        </p:nvSpPr>
        <p:spPr>
          <a:xfrm>
            <a:off x="2209800" y="2743200"/>
            <a:ext cx="1866900" cy="533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2514600" y="3657600"/>
            <a:ext cx="1676400" cy="685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2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3) There is a </a:t>
            </a:r>
            <a:r>
              <a:rPr lang="en-US" sz="4000" b="1" dirty="0" smtClean="0"/>
              <a:t>question</a:t>
            </a:r>
            <a:r>
              <a:rPr lang="en-US" sz="4000" dirty="0" smtClean="0"/>
              <a:t> whether the person or thing exists.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133600"/>
            <a:ext cx="7086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¿</a:t>
            </a:r>
            <a:r>
              <a:rPr lang="en-US" sz="3200" dirty="0" err="1" smtClean="0"/>
              <a:t>Conoces</a:t>
            </a:r>
            <a:r>
              <a:rPr lang="en-US" sz="3200" dirty="0" smtClean="0"/>
              <a:t> a </a:t>
            </a:r>
            <a:r>
              <a:rPr lang="en-US" sz="3200" dirty="0" err="1" smtClean="0"/>
              <a:t>alguien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b="1" dirty="0" err="1" smtClean="0"/>
              <a:t>sepa</a:t>
            </a:r>
            <a:r>
              <a:rPr lang="en-US" sz="3200" dirty="0" smtClean="0"/>
              <a:t> </a:t>
            </a:r>
            <a:r>
              <a:rPr lang="en-US" sz="3200" dirty="0" err="1" smtClean="0"/>
              <a:t>hablar</a:t>
            </a:r>
            <a:r>
              <a:rPr lang="en-US" sz="3200" dirty="0" smtClean="0"/>
              <a:t> </a:t>
            </a:r>
            <a:r>
              <a:rPr lang="en-US" sz="3200" dirty="0" err="1" smtClean="0"/>
              <a:t>diez</a:t>
            </a:r>
            <a:r>
              <a:rPr lang="en-US" sz="3200" dirty="0" smtClean="0"/>
              <a:t> </a:t>
            </a:r>
            <a:r>
              <a:rPr lang="en-US" sz="3200" dirty="0" err="1" smtClean="0"/>
              <a:t>lenguas</a:t>
            </a:r>
            <a:r>
              <a:rPr lang="en-US" sz="3200" dirty="0" smtClean="0"/>
              <a:t>?</a:t>
            </a:r>
          </a:p>
          <a:p>
            <a:endParaRPr lang="en-US" sz="3200" dirty="0"/>
          </a:p>
          <a:p>
            <a:r>
              <a:rPr lang="en-US" sz="3200" dirty="0" smtClean="0"/>
              <a:t>		vs.</a:t>
            </a:r>
          </a:p>
          <a:p>
            <a:endParaRPr lang="en-US" sz="3200" dirty="0"/>
          </a:p>
          <a:p>
            <a:r>
              <a:rPr lang="en-US" sz="3200" dirty="0" smtClean="0"/>
              <a:t>¿</a:t>
            </a:r>
            <a:r>
              <a:rPr lang="en-US" sz="3200" dirty="0" err="1" smtClean="0"/>
              <a:t>Conoces</a:t>
            </a:r>
            <a:r>
              <a:rPr lang="en-US" sz="3200" dirty="0" smtClean="0"/>
              <a:t> al </a:t>
            </a:r>
            <a:r>
              <a:rPr lang="en-US" sz="3200" dirty="0" err="1" smtClean="0"/>
              <a:t>profesor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b="1" dirty="0" err="1" smtClean="0"/>
              <a:t>sabe</a:t>
            </a:r>
            <a:r>
              <a:rPr lang="en-US" sz="3200" dirty="0" smtClean="0"/>
              <a:t> </a:t>
            </a:r>
            <a:r>
              <a:rPr lang="en-US" sz="3200" dirty="0" err="1" smtClean="0"/>
              <a:t>diez</a:t>
            </a:r>
            <a:r>
              <a:rPr lang="en-US" sz="3200" dirty="0" smtClean="0"/>
              <a:t> </a:t>
            </a:r>
            <a:r>
              <a:rPr lang="en-US" sz="3200" dirty="0" err="1" smtClean="0"/>
              <a:t>lenguas</a:t>
            </a:r>
            <a:r>
              <a:rPr lang="en-US" sz="3200" dirty="0" smtClean="0"/>
              <a:t>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5357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280</TotalTime>
  <Words>512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El SUBJUNTIVO</vt:lpstr>
      <vt:lpstr>REPASO</vt:lpstr>
      <vt:lpstr>Adjetivos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Trumbull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SUBJUNTIVO</dc:title>
  <dc:creator>Trumbull Public Schools</dc:creator>
  <cp:lastModifiedBy>Temp</cp:lastModifiedBy>
  <cp:revision>19</cp:revision>
  <dcterms:created xsi:type="dcterms:W3CDTF">2013-12-04T20:02:02Z</dcterms:created>
  <dcterms:modified xsi:type="dcterms:W3CDTF">2014-12-12T19:22:26Z</dcterms:modified>
</cp:coreProperties>
</file>