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1" r:id="rId2"/>
    <p:sldId id="256" r:id="rId3"/>
    <p:sldId id="262" r:id="rId4"/>
    <p:sldId id="263" r:id="rId5"/>
    <p:sldId id="257" r:id="rId6"/>
    <p:sldId id="259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1696F-194D-48CE-8E6F-5C8C932443A4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51D59-CCFA-4171-9E29-E00083C6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8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82C40-ABAF-405F-861B-A3FFA7D6ECC2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EC8A6-9FE2-4D6D-AECD-22085FD6769C}" type="slidenum">
              <a:rPr lang="en-US"/>
              <a:pPr/>
              <a:t>4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FA842-EE65-44C5-9D77-537CEDD9F448}" type="slidenum">
              <a:rPr lang="en-US"/>
              <a:pPr/>
              <a:t>8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BA84FA-C08C-42CE-B1DB-FB1D97CF5C52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99C10D-61F5-40CE-8E93-1605EB6304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habías</a:t>
            </a:r>
            <a:r>
              <a:rPr lang="en-US" dirty="0" smtClean="0"/>
              <a:t> </a:t>
            </a:r>
            <a:r>
              <a:rPr lang="en-US" dirty="0" err="1" smtClean="0"/>
              <a:t>hecho</a:t>
            </a:r>
            <a:r>
              <a:rPr lang="en-US" dirty="0" smtClean="0"/>
              <a:t> antes de </a:t>
            </a:r>
            <a:r>
              <a:rPr lang="en-US" dirty="0" err="1" smtClean="0"/>
              <a:t>venir</a:t>
            </a:r>
            <a:r>
              <a:rPr lang="en-US" dirty="0" smtClean="0"/>
              <a:t> a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hoy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¿</a:t>
            </a:r>
            <a:r>
              <a:rPr lang="en-US" dirty="0" err="1" smtClean="0"/>
              <a:t>Habías</a:t>
            </a:r>
            <a:r>
              <a:rPr lang="en-US" dirty="0" smtClean="0"/>
              <a:t> </a:t>
            </a:r>
            <a:r>
              <a:rPr lang="en-US" dirty="0" err="1" smtClean="0"/>
              <a:t>hecho</a:t>
            </a:r>
            <a:r>
              <a:rPr lang="en-US" dirty="0" smtClean="0"/>
              <a:t> un </a:t>
            </a:r>
            <a:r>
              <a:rPr lang="en-US" dirty="0" err="1" smtClean="0"/>
              <a:t>examen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¿ </a:t>
            </a:r>
            <a:r>
              <a:rPr lang="en-US" dirty="0" err="1" smtClean="0"/>
              <a:t>Habías</a:t>
            </a:r>
            <a:r>
              <a:rPr lang="en-US" dirty="0" smtClean="0"/>
              <a:t> </a:t>
            </a:r>
            <a:r>
              <a:rPr lang="en-US" dirty="0" err="1" smtClean="0"/>
              <a:t>hablado</a:t>
            </a:r>
            <a:r>
              <a:rPr lang="en-US" dirty="0" smtClean="0"/>
              <a:t> con un(a) </a:t>
            </a:r>
            <a:r>
              <a:rPr lang="en-US" dirty="0" err="1" smtClean="0"/>
              <a:t>amig</a:t>
            </a:r>
            <a:r>
              <a:rPr lang="en-US" dirty="0" smtClean="0"/>
              <a:t>@?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¿ </a:t>
            </a:r>
            <a:r>
              <a:rPr lang="en-US" dirty="0" err="1" smtClean="0"/>
              <a:t>Habías</a:t>
            </a:r>
            <a:r>
              <a:rPr lang="en-US" dirty="0" smtClean="0"/>
              <a:t> </a:t>
            </a:r>
            <a:r>
              <a:rPr lang="en-US" dirty="0" err="1" smtClean="0"/>
              <a:t>ido</a:t>
            </a:r>
            <a:r>
              <a:rPr lang="en-US" dirty="0" smtClean="0"/>
              <a:t> a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armario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1413" y="408400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 __________________ al </a:t>
            </a:r>
            <a:r>
              <a:rPr lang="en-US" dirty="0" err="1" smtClean="0"/>
              <a:t>concierto</a:t>
            </a:r>
            <a:r>
              <a:rPr lang="en-US" dirty="0" smtClean="0"/>
              <a:t>, 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ya</a:t>
            </a:r>
            <a:r>
              <a:rPr lang="en-US" dirty="0" smtClean="0"/>
              <a:t>   __________   _____________.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162308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Entrar</a:t>
            </a:r>
            <a:endParaRPr lang="en-US" sz="2800" dirty="0" smtClean="0"/>
          </a:p>
          <a:p>
            <a:r>
              <a:rPr lang="en-US" sz="2800" dirty="0" err="1" smtClean="0"/>
              <a:t>Empezar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1104" y="4084003"/>
            <a:ext cx="183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entramos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2500" y="4639088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había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4684168"/>
            <a:ext cx="1866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empezado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944" y="1037109"/>
            <a:ext cx="2571750" cy="3002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37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1413" y="408400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Cuando</a:t>
            </a:r>
            <a:r>
              <a:rPr lang="en-US" dirty="0" smtClean="0"/>
              <a:t> Margarita  __________________ con dos </a:t>
            </a:r>
            <a:r>
              <a:rPr lang="en-US" dirty="0" err="1" smtClean="0"/>
              <a:t>bolsas</a:t>
            </a:r>
            <a:r>
              <a:rPr lang="en-US" dirty="0" smtClean="0"/>
              <a:t> de </a:t>
            </a:r>
            <a:r>
              <a:rPr lang="en-US" dirty="0" err="1" smtClean="0"/>
              <a:t>palomitas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novio</a:t>
            </a:r>
            <a:r>
              <a:rPr lang="en-US" dirty="0" smtClean="0"/>
              <a:t>, 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  __________   _____________ 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mismo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284332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Llegar</a:t>
            </a:r>
            <a:endParaRPr lang="en-US" sz="2800" dirty="0" smtClean="0"/>
          </a:p>
          <a:p>
            <a:r>
              <a:rPr lang="en-US" sz="2800" dirty="0" err="1" smtClean="0"/>
              <a:t>Comprar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1104" y="4084003"/>
            <a:ext cx="183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llegó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467238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había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4672389"/>
            <a:ext cx="1866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comprado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119" y="990601"/>
            <a:ext cx="276000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1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1413" y="408400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Cuando</a:t>
            </a:r>
            <a:r>
              <a:rPr lang="en-US" dirty="0" smtClean="0"/>
              <a:t> Olga  __________________ la </a:t>
            </a:r>
            <a:r>
              <a:rPr lang="en-US" dirty="0" err="1" smtClean="0"/>
              <a:t>cartera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______________ </a:t>
            </a:r>
            <a:r>
              <a:rPr lang="en-US" dirty="0" err="1" smtClean="0"/>
              <a:t>suficiente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pagar</a:t>
            </a:r>
            <a:r>
              <a:rPr lang="en-US" dirty="0" smtClean="0"/>
              <a:t> , </a:t>
            </a:r>
            <a:r>
              <a:rPr lang="en-US" dirty="0" err="1" smtClean="0"/>
              <a:t>ya</a:t>
            </a:r>
            <a:r>
              <a:rPr lang="en-US" dirty="0" smtClean="0"/>
              <a:t>  se  __________   _____________ el </a:t>
            </a:r>
            <a:r>
              <a:rPr lang="en-US" dirty="0" err="1" smtClean="0"/>
              <a:t>cuadro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162308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Sacar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Tener</a:t>
            </a:r>
            <a:endParaRPr lang="en-US" sz="2800" dirty="0" smtClean="0"/>
          </a:p>
          <a:p>
            <a:r>
              <a:rPr lang="en-US" sz="2800" dirty="0" smtClean="0"/>
              <a:t>Vender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4705535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había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2491" y="4653767"/>
            <a:ext cx="1866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vendido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993873"/>
            <a:ext cx="2667000" cy="309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24100" y="416094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sacó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0691" y="418231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tenía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2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6613" y="4320183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Cuando</a:t>
            </a:r>
            <a:r>
              <a:rPr lang="en-US" dirty="0" smtClean="0"/>
              <a:t> los </a:t>
            </a:r>
            <a:r>
              <a:rPr lang="en-US" dirty="0" err="1" smtClean="0"/>
              <a:t>turistas</a:t>
            </a:r>
            <a:r>
              <a:rPr lang="en-US" dirty="0" smtClean="0"/>
              <a:t>____________________ la </a:t>
            </a:r>
            <a:r>
              <a:rPr lang="en-US" dirty="0" err="1" smtClean="0"/>
              <a:t>guía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  __________ _____________. la </a:t>
            </a:r>
            <a:r>
              <a:rPr lang="en-US" dirty="0" err="1" smtClean="0"/>
              <a:t>historia</a:t>
            </a:r>
            <a:r>
              <a:rPr lang="en-US" dirty="0" smtClean="0"/>
              <a:t> del </a:t>
            </a:r>
            <a:r>
              <a:rPr lang="en-US" dirty="0" err="1" smtClean="0"/>
              <a:t>retrato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162308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Encontrar</a:t>
            </a:r>
            <a:endParaRPr lang="en-US" sz="2800" dirty="0" smtClean="0"/>
          </a:p>
          <a:p>
            <a:r>
              <a:rPr lang="en-US" sz="2800" dirty="0" err="1"/>
              <a:t>E</a:t>
            </a:r>
            <a:r>
              <a:rPr lang="en-US" sz="2800" dirty="0" err="1" smtClean="0"/>
              <a:t>xplicar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943600" y="4320183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había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9663" y="4319428"/>
            <a:ext cx="1866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explicado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82" y="1050768"/>
            <a:ext cx="3090862" cy="315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4336114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encontraron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7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8382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¿</a:t>
            </a:r>
            <a:r>
              <a:rPr lang="en-US" sz="4000" b="1" dirty="0" err="1" smtClean="0">
                <a:solidFill>
                  <a:srgbClr val="0070C0"/>
                </a:solidFill>
              </a:rPr>
              <a:t>Cómo</a:t>
            </a:r>
            <a:r>
              <a:rPr lang="en-US" sz="4000" b="1" dirty="0" smtClean="0">
                <a:solidFill>
                  <a:srgbClr val="0070C0"/>
                </a:solidFill>
              </a:rPr>
              <a:t> se dice…?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52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When we arrived at the museum, it had already closed.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Cuando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llegamos</a:t>
            </a:r>
            <a:r>
              <a:rPr lang="en-US" sz="2800" b="1" dirty="0" smtClean="0">
                <a:solidFill>
                  <a:srgbClr val="0070C0"/>
                </a:solidFill>
              </a:rPr>
              <a:t> al </a:t>
            </a:r>
            <a:r>
              <a:rPr lang="en-US" sz="2800" b="1" dirty="0" err="1" smtClean="0">
                <a:solidFill>
                  <a:srgbClr val="0070C0"/>
                </a:solidFill>
              </a:rPr>
              <a:t>museo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ya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había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cerrado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" y="276486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When I arrived home, she had already called me.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226525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Cuando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llegué</a:t>
            </a:r>
            <a:r>
              <a:rPr lang="en-US" sz="2800" b="1" dirty="0" smtClean="0">
                <a:solidFill>
                  <a:srgbClr val="0070C0"/>
                </a:solidFill>
              </a:rPr>
              <a:t> a casa, </a:t>
            </a:r>
            <a:r>
              <a:rPr lang="en-US" sz="2800" b="1" dirty="0" err="1" smtClean="0">
                <a:solidFill>
                  <a:srgbClr val="0070C0"/>
                </a:solidFill>
              </a:rPr>
              <a:t>ella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ya</a:t>
            </a:r>
            <a:r>
              <a:rPr lang="en-US" sz="2800" b="1" dirty="0" smtClean="0">
                <a:solidFill>
                  <a:srgbClr val="0070C0"/>
                </a:solidFill>
              </a:rPr>
              <a:t> me </a:t>
            </a:r>
            <a:r>
              <a:rPr lang="en-US" sz="2800" b="1" dirty="0" err="1" smtClean="0">
                <a:solidFill>
                  <a:srgbClr val="0070C0"/>
                </a:solidFill>
              </a:rPr>
              <a:t>había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llamado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32954" y="3990048"/>
            <a:ext cx="8839200" cy="2286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lvl="1" indent="-6350">
              <a:buNone/>
            </a:pPr>
            <a:r>
              <a:rPr lang="en-US" sz="2800" i="1" dirty="0" smtClean="0"/>
              <a:t>3. When I arrived at the theater, I still hadn’t seen Luis.</a:t>
            </a:r>
            <a:r>
              <a:rPr lang="en-US" sz="2800" dirty="0"/>
              <a:t> </a:t>
            </a:r>
            <a:endParaRPr lang="en-US" sz="2800" dirty="0" smtClean="0"/>
          </a:p>
          <a:p>
            <a:pPr marL="6350" lvl="1" indent="-6350">
              <a:buNone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Cuando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llegué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al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teatro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aún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no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había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visto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a Luis.</a:t>
            </a:r>
          </a:p>
          <a:p>
            <a:pPr marL="463550" lvl="1" indent="-6350">
              <a:buFontTx/>
              <a:buNone/>
            </a:pPr>
            <a:endParaRPr lang="en-US" sz="900" i="1" dirty="0" smtClean="0"/>
          </a:p>
          <a:p>
            <a:pPr marL="6350" lvl="1" indent="-6350">
              <a:buNone/>
            </a:pPr>
            <a:r>
              <a:rPr lang="en-US" sz="2800" i="1" dirty="0" smtClean="0"/>
              <a:t>4. He went in late but the play had not yet started.</a:t>
            </a:r>
            <a:r>
              <a:rPr lang="en-US" sz="2800" b="1" dirty="0">
                <a:solidFill>
                  <a:srgbClr val="00AE4D"/>
                </a:solidFill>
              </a:rPr>
              <a:t> </a:t>
            </a:r>
            <a:endParaRPr lang="en-US" sz="2800" b="1" dirty="0" smtClean="0">
              <a:solidFill>
                <a:srgbClr val="00AE4D"/>
              </a:solidFill>
            </a:endParaRPr>
          </a:p>
          <a:p>
            <a:pPr marL="6350" lvl="1" indent="-6350">
              <a:buNone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Entró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tarde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pero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todavía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no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había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empezado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obra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</a:rPr>
              <a:t>teatro.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63550" lvl="1" indent="-6350">
              <a:buFontTx/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El </a:t>
            </a:r>
            <a:r>
              <a:rPr lang="en-US" dirty="0" err="1" smtClean="0">
                <a:solidFill>
                  <a:schemeClr val="tx1"/>
                </a:solidFill>
              </a:rPr>
              <a:t>pluscuamperfecto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pasado</a:t>
            </a:r>
            <a:r>
              <a:rPr lang="en-US" dirty="0" smtClean="0"/>
              <a:t> del </a:t>
            </a:r>
            <a:r>
              <a:rPr lang="en-US" dirty="0" err="1" smtClean="0"/>
              <a:t>pasado</a:t>
            </a:r>
            <a:r>
              <a:rPr lang="en-US" dirty="0" smtClean="0"/>
              <a:t>,  “HAD ….”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57238"/>
            <a:ext cx="8229600" cy="731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ct val="50000"/>
              </a:spcAft>
            </a:pPr>
            <a:r>
              <a:rPr lang="en-US" sz="2800">
                <a:solidFill>
                  <a:srgbClr val="D71920"/>
                </a:solidFill>
              </a:rPr>
              <a:t>Past perfect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90688"/>
            <a:ext cx="8226425" cy="182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/>
              <a:t>To narrate a sequence of events in the past, use the </a:t>
            </a:r>
            <a:r>
              <a:rPr lang="en-US" b="1">
                <a:solidFill>
                  <a:srgbClr val="0095DA"/>
                </a:solidFill>
              </a:rPr>
              <a:t>past perfect (pluscuamperfecto)</a:t>
            </a:r>
            <a:r>
              <a:rPr lang="en-US" b="1"/>
              <a:t> </a:t>
            </a:r>
            <a:r>
              <a:rPr lang="en-US"/>
              <a:t>for the event that happened first, and the </a:t>
            </a:r>
            <a:r>
              <a:rPr lang="en-US" b="1">
                <a:solidFill>
                  <a:srgbClr val="00AE4D"/>
                </a:solidFill>
              </a:rPr>
              <a:t>preterite</a:t>
            </a:r>
            <a:r>
              <a:rPr lang="en-US" b="1"/>
              <a:t> </a:t>
            </a:r>
            <a:r>
              <a:rPr lang="en-US"/>
              <a:t>or </a:t>
            </a:r>
            <a:r>
              <a:rPr lang="en-US" b="1">
                <a:solidFill>
                  <a:srgbClr val="00AE4D"/>
                </a:solidFill>
              </a:rPr>
              <a:t>imperfect</a:t>
            </a:r>
            <a:r>
              <a:rPr lang="en-US" b="1"/>
              <a:t> </a:t>
            </a:r>
            <a:r>
              <a:rPr lang="en-US"/>
              <a:t>for the event that happened later.</a:t>
            </a:r>
          </a:p>
        </p:txBody>
      </p:sp>
      <p:sp>
        <p:nvSpPr>
          <p:cNvPr id="198721" name="Line 65"/>
          <p:cNvSpPr>
            <a:spLocks noChangeShapeType="1"/>
          </p:cNvSpPr>
          <p:nvPr/>
        </p:nvSpPr>
        <p:spPr bwMode="auto">
          <a:xfrm>
            <a:off x="1998663" y="3678238"/>
            <a:ext cx="1106487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22" name="Line 66"/>
          <p:cNvSpPr>
            <a:spLocks noChangeShapeType="1"/>
          </p:cNvSpPr>
          <p:nvPr/>
        </p:nvSpPr>
        <p:spPr bwMode="auto">
          <a:xfrm>
            <a:off x="3811588" y="3670300"/>
            <a:ext cx="93345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23" name="Line 67"/>
          <p:cNvSpPr>
            <a:spLocks noChangeShapeType="1"/>
          </p:cNvSpPr>
          <p:nvPr/>
        </p:nvSpPr>
        <p:spPr bwMode="auto">
          <a:xfrm>
            <a:off x="5418138" y="3673475"/>
            <a:ext cx="9017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32" name="Rectangle 76"/>
          <p:cNvSpPr>
            <a:spLocks noChangeArrowheads="1"/>
          </p:cNvSpPr>
          <p:nvPr/>
        </p:nvSpPr>
        <p:spPr bwMode="auto">
          <a:xfrm>
            <a:off x="6230938" y="3903663"/>
            <a:ext cx="1624012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b="0" dirty="0" err="1"/>
              <a:t>llegamos</a:t>
            </a:r>
            <a:endParaRPr lang="en-US" b="0" dirty="0"/>
          </a:p>
          <a:p>
            <a:pPr>
              <a:spcAft>
                <a:spcPct val="0"/>
              </a:spcAft>
            </a:pPr>
            <a:r>
              <a:rPr lang="en-US" b="0" dirty="0"/>
              <a:t>al </a:t>
            </a:r>
            <a:r>
              <a:rPr lang="en-US" b="0" dirty="0" err="1"/>
              <a:t>teatro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98731" name="Rectangle 75"/>
          <p:cNvSpPr>
            <a:spLocks noChangeArrowheads="1"/>
          </p:cNvSpPr>
          <p:nvPr/>
        </p:nvSpPr>
        <p:spPr bwMode="auto">
          <a:xfrm>
            <a:off x="4592638" y="3903663"/>
            <a:ext cx="1638300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b="0"/>
              <a:t>Luis llegó</a:t>
            </a: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b="0"/>
              <a:t>al teatro</a:t>
            </a:r>
          </a:p>
        </p:txBody>
      </p:sp>
      <p:sp>
        <p:nvSpPr>
          <p:cNvPr id="198730" name="Rectangle 74"/>
          <p:cNvSpPr>
            <a:spLocks noChangeArrowheads="1"/>
          </p:cNvSpPr>
          <p:nvPr/>
        </p:nvSpPr>
        <p:spPr bwMode="auto">
          <a:xfrm>
            <a:off x="3067050" y="3903663"/>
            <a:ext cx="1525588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b="0"/>
              <a:t>salimos</a:t>
            </a: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b="0"/>
              <a:t>de casa</a:t>
            </a:r>
          </a:p>
        </p:txBody>
      </p:sp>
      <p:sp>
        <p:nvSpPr>
          <p:cNvPr id="198729" name="Rectangle 73"/>
          <p:cNvSpPr>
            <a:spLocks noChangeArrowheads="1"/>
          </p:cNvSpPr>
          <p:nvPr/>
        </p:nvSpPr>
        <p:spPr bwMode="auto">
          <a:xfrm>
            <a:off x="1258888" y="3903663"/>
            <a:ext cx="1808162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b="0" dirty="0" err="1"/>
              <a:t>estábamos</a:t>
            </a:r>
            <a:endParaRPr lang="en-US" b="0" dirty="0"/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b="0" dirty="0"/>
              <a:t>en casa</a:t>
            </a:r>
          </a:p>
        </p:txBody>
      </p:sp>
      <p:sp>
        <p:nvSpPr>
          <p:cNvPr id="198728" name="Rectangle 72"/>
          <p:cNvSpPr>
            <a:spLocks noChangeArrowheads="1"/>
          </p:cNvSpPr>
          <p:nvPr/>
        </p:nvSpPr>
        <p:spPr bwMode="auto">
          <a:xfrm>
            <a:off x="6230938" y="3429000"/>
            <a:ext cx="1624012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dirty="0"/>
              <a:t>7:00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98727" name="Rectangle 71"/>
          <p:cNvSpPr>
            <a:spLocks noChangeArrowheads="1"/>
          </p:cNvSpPr>
          <p:nvPr/>
        </p:nvSpPr>
        <p:spPr bwMode="auto">
          <a:xfrm>
            <a:off x="4592638" y="3429000"/>
            <a:ext cx="10731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dirty="0"/>
              <a:t>6:45</a:t>
            </a:r>
          </a:p>
        </p:txBody>
      </p:sp>
      <p:sp>
        <p:nvSpPr>
          <p:cNvPr id="198726" name="Rectangle 70"/>
          <p:cNvSpPr>
            <a:spLocks noChangeArrowheads="1"/>
          </p:cNvSpPr>
          <p:nvPr/>
        </p:nvSpPr>
        <p:spPr bwMode="auto">
          <a:xfrm>
            <a:off x="3067050" y="3429000"/>
            <a:ext cx="13223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/>
              <a:t>3:45</a:t>
            </a:r>
          </a:p>
        </p:txBody>
      </p:sp>
      <p:sp>
        <p:nvSpPr>
          <p:cNvPr id="198725" name="Rectangle 69"/>
          <p:cNvSpPr>
            <a:spLocks noChangeArrowheads="1"/>
          </p:cNvSpPr>
          <p:nvPr/>
        </p:nvSpPr>
        <p:spPr bwMode="auto">
          <a:xfrm>
            <a:off x="1258888" y="3429000"/>
            <a:ext cx="1439862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/>
              <a:t>3:00</a:t>
            </a:r>
          </a:p>
        </p:txBody>
      </p:sp>
      <p:sp>
        <p:nvSpPr>
          <p:cNvPr id="198733" name="Line 77"/>
          <p:cNvSpPr>
            <a:spLocks noChangeShapeType="1"/>
          </p:cNvSpPr>
          <p:nvPr/>
        </p:nvSpPr>
        <p:spPr bwMode="auto">
          <a:xfrm>
            <a:off x="1258888" y="3429000"/>
            <a:ext cx="65960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34" name="Line 78"/>
          <p:cNvSpPr>
            <a:spLocks noChangeShapeType="1"/>
          </p:cNvSpPr>
          <p:nvPr/>
        </p:nvSpPr>
        <p:spPr bwMode="auto">
          <a:xfrm>
            <a:off x="1258888" y="3903663"/>
            <a:ext cx="65960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35" name="Line 79"/>
          <p:cNvSpPr>
            <a:spLocks noChangeShapeType="1"/>
          </p:cNvSpPr>
          <p:nvPr/>
        </p:nvSpPr>
        <p:spPr bwMode="auto">
          <a:xfrm>
            <a:off x="1258888" y="4883150"/>
            <a:ext cx="65960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36" name="Line 80"/>
          <p:cNvSpPr>
            <a:spLocks noChangeShapeType="1"/>
          </p:cNvSpPr>
          <p:nvPr/>
        </p:nvSpPr>
        <p:spPr bwMode="auto">
          <a:xfrm>
            <a:off x="1258888" y="3429000"/>
            <a:ext cx="0" cy="14541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37" name="Line 81"/>
          <p:cNvSpPr>
            <a:spLocks noChangeShapeType="1"/>
          </p:cNvSpPr>
          <p:nvPr/>
        </p:nvSpPr>
        <p:spPr bwMode="auto">
          <a:xfrm>
            <a:off x="3067050" y="3429000"/>
            <a:ext cx="0" cy="14541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38" name="Line 82"/>
          <p:cNvSpPr>
            <a:spLocks noChangeShapeType="1"/>
          </p:cNvSpPr>
          <p:nvPr/>
        </p:nvSpPr>
        <p:spPr bwMode="auto">
          <a:xfrm>
            <a:off x="4592638" y="3429000"/>
            <a:ext cx="0" cy="14541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39" name="Line 83"/>
          <p:cNvSpPr>
            <a:spLocks noChangeShapeType="1"/>
          </p:cNvSpPr>
          <p:nvPr/>
        </p:nvSpPr>
        <p:spPr bwMode="auto">
          <a:xfrm>
            <a:off x="6230938" y="3429000"/>
            <a:ext cx="0" cy="14541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40" name="Line 84"/>
          <p:cNvSpPr>
            <a:spLocks noChangeShapeType="1"/>
          </p:cNvSpPr>
          <p:nvPr/>
        </p:nvSpPr>
        <p:spPr bwMode="auto">
          <a:xfrm>
            <a:off x="7854950" y="3429000"/>
            <a:ext cx="0" cy="14541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21" grpId="0" animBg="1"/>
      <p:bldP spid="198722" grpId="0" animBg="1"/>
      <p:bldP spid="198723" grpId="0" animBg="1"/>
      <p:bldP spid="198732" grpId="0"/>
      <p:bldP spid="198731" grpId="0"/>
      <p:bldP spid="198730" grpId="0"/>
      <p:bldP spid="198729" grpId="0"/>
      <p:bldP spid="198728" grpId="0"/>
      <p:bldP spid="198727" grpId="0"/>
      <p:bldP spid="198726" grpId="0"/>
      <p:bldP spid="1987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757238"/>
            <a:ext cx="8226425" cy="731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ct val="50000"/>
              </a:spcAft>
            </a:pPr>
            <a:r>
              <a:rPr lang="en-US" sz="2800">
                <a:solidFill>
                  <a:srgbClr val="D71920"/>
                </a:solidFill>
              </a:rPr>
              <a:t>Past perfect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90688"/>
            <a:ext cx="8226425" cy="1738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/>
              <a:t>To narrate a sequence of events in the past, use the </a:t>
            </a:r>
            <a:r>
              <a:rPr lang="en-US" b="1">
                <a:solidFill>
                  <a:srgbClr val="0095DA"/>
                </a:solidFill>
              </a:rPr>
              <a:t>past perfect (pluscuamperfecto)</a:t>
            </a:r>
            <a:r>
              <a:rPr lang="en-US" b="1"/>
              <a:t> </a:t>
            </a:r>
            <a:r>
              <a:rPr lang="en-US"/>
              <a:t>for the event that happened first, and the </a:t>
            </a:r>
            <a:r>
              <a:rPr lang="en-US" b="1">
                <a:solidFill>
                  <a:srgbClr val="00AE4D"/>
                </a:solidFill>
              </a:rPr>
              <a:t>preterite</a:t>
            </a:r>
            <a:r>
              <a:rPr lang="en-US" b="1"/>
              <a:t> </a:t>
            </a:r>
            <a:r>
              <a:rPr lang="en-US"/>
              <a:t>or </a:t>
            </a:r>
            <a:r>
              <a:rPr lang="en-US" b="1">
                <a:solidFill>
                  <a:srgbClr val="00AE4D"/>
                </a:solidFill>
              </a:rPr>
              <a:t>imperfect</a:t>
            </a:r>
            <a:r>
              <a:rPr lang="en-US" b="1"/>
              <a:t> </a:t>
            </a:r>
            <a:r>
              <a:rPr lang="en-US"/>
              <a:t>for the event that happened later.</a:t>
            </a: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381000" y="3657600"/>
            <a:ext cx="8610600" cy="221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en-US" sz="2800" b="0" dirty="0"/>
              <a:t>Luis </a:t>
            </a:r>
            <a:r>
              <a:rPr lang="en-US" sz="2800" b="0" dirty="0" err="1"/>
              <a:t>nos</a:t>
            </a:r>
            <a:r>
              <a:rPr lang="en-US" sz="2800" b="0" dirty="0"/>
              <a:t> </a:t>
            </a:r>
            <a:r>
              <a:rPr lang="en-US" sz="2800" dirty="0" err="1">
                <a:solidFill>
                  <a:srgbClr val="00AE4D"/>
                </a:solidFill>
              </a:rPr>
              <a:t>llamó</a:t>
            </a:r>
            <a:r>
              <a:rPr lang="en-US" sz="2800" dirty="0"/>
              <a:t> </a:t>
            </a:r>
            <a:r>
              <a:rPr lang="en-US" sz="2800" b="0" dirty="0"/>
              <a:t>a </a:t>
            </a:r>
            <a:r>
              <a:rPr lang="en-US" sz="2800" b="0" dirty="0" err="1"/>
              <a:t>las</a:t>
            </a:r>
            <a:r>
              <a:rPr lang="en-US" sz="2800" b="0" dirty="0"/>
              <a:t> </a:t>
            </a:r>
            <a:r>
              <a:rPr lang="en-US" sz="2800" b="0" dirty="0" err="1"/>
              <a:t>cuatro</a:t>
            </a:r>
            <a:r>
              <a:rPr lang="en-US" sz="2800" b="0" dirty="0"/>
              <a:t>, </a:t>
            </a:r>
            <a:r>
              <a:rPr lang="en-US" sz="2800" b="0" dirty="0" err="1"/>
              <a:t>pero</a:t>
            </a:r>
            <a:r>
              <a:rPr lang="en-US" sz="2800" b="0" dirty="0"/>
              <a:t> </a:t>
            </a:r>
            <a:r>
              <a:rPr lang="en-US" sz="2800" b="0" dirty="0" err="1"/>
              <a:t>ya</a:t>
            </a:r>
            <a:r>
              <a:rPr lang="en-US" sz="2800" b="0" dirty="0"/>
              <a:t> </a:t>
            </a:r>
            <a:r>
              <a:rPr lang="en-US" sz="2800" dirty="0" err="1">
                <a:solidFill>
                  <a:srgbClr val="0095DA"/>
                </a:solidFill>
              </a:rPr>
              <a:t>habíamos</a:t>
            </a:r>
            <a:r>
              <a:rPr lang="en-US" sz="2800" dirty="0">
                <a:solidFill>
                  <a:srgbClr val="0095DA"/>
                </a:solidFill>
              </a:rPr>
              <a:t> </a:t>
            </a:r>
            <a:r>
              <a:rPr lang="en-US" sz="2800" dirty="0" err="1">
                <a:solidFill>
                  <a:srgbClr val="0095DA"/>
                </a:solidFill>
              </a:rPr>
              <a:t>salido</a:t>
            </a:r>
            <a:r>
              <a:rPr lang="en-US" sz="2800" dirty="0"/>
              <a:t>.</a:t>
            </a:r>
          </a:p>
          <a:p>
            <a:pPr marL="342900" indent="-342900"/>
            <a:r>
              <a:rPr lang="en-US" sz="2800" b="0" i="1" dirty="0"/>
              <a:t>Luis called us at four, but we had already left.</a:t>
            </a:r>
          </a:p>
          <a:p>
            <a:pPr marL="342900" indent="-342900"/>
            <a:endParaRPr lang="en-US" sz="1050" b="0" i="1" dirty="0"/>
          </a:p>
          <a:p>
            <a:pPr marL="342900" indent="-342900"/>
            <a:r>
              <a:rPr lang="en-US" sz="2800" dirty="0" err="1">
                <a:solidFill>
                  <a:srgbClr val="00AE4D"/>
                </a:solidFill>
              </a:rPr>
              <a:t>Llegamos</a:t>
            </a:r>
            <a:r>
              <a:rPr lang="en-US" sz="2800" dirty="0"/>
              <a:t> </a:t>
            </a:r>
            <a:r>
              <a:rPr lang="en-US" sz="2800" b="0" dirty="0"/>
              <a:t>al </a:t>
            </a:r>
            <a:r>
              <a:rPr lang="en-US" sz="2800" b="0" dirty="0" err="1"/>
              <a:t>teatro</a:t>
            </a:r>
            <a:r>
              <a:rPr lang="en-US" sz="2800" b="0" dirty="0"/>
              <a:t> a </a:t>
            </a:r>
            <a:r>
              <a:rPr lang="en-US" sz="2800" b="0" dirty="0" err="1"/>
              <a:t>las</a:t>
            </a:r>
            <a:r>
              <a:rPr lang="en-US" sz="2800" b="0" dirty="0"/>
              <a:t> </a:t>
            </a:r>
            <a:r>
              <a:rPr lang="en-US" sz="2800" b="0" dirty="0" err="1"/>
              <a:t>siete</a:t>
            </a:r>
            <a:r>
              <a:rPr lang="en-US" sz="2800" b="0" dirty="0"/>
              <a:t>. Luis </a:t>
            </a:r>
            <a:r>
              <a:rPr lang="en-US" sz="2800" b="0" dirty="0" err="1"/>
              <a:t>ya</a:t>
            </a:r>
            <a:r>
              <a:rPr lang="en-US" sz="2800" b="0" dirty="0"/>
              <a:t> </a:t>
            </a:r>
            <a:r>
              <a:rPr lang="en-US" sz="2800" dirty="0" err="1">
                <a:solidFill>
                  <a:srgbClr val="0095DA"/>
                </a:solidFill>
              </a:rPr>
              <a:t>había</a:t>
            </a:r>
            <a:r>
              <a:rPr lang="en-US" sz="2800" dirty="0">
                <a:solidFill>
                  <a:srgbClr val="0095DA"/>
                </a:solidFill>
              </a:rPr>
              <a:t> </a:t>
            </a:r>
            <a:r>
              <a:rPr lang="en-US" sz="2800" dirty="0" err="1">
                <a:solidFill>
                  <a:srgbClr val="0095DA"/>
                </a:solidFill>
              </a:rPr>
              <a:t>llegado</a:t>
            </a:r>
            <a:r>
              <a:rPr lang="en-US" sz="2800" dirty="0"/>
              <a:t>.</a:t>
            </a:r>
          </a:p>
          <a:p>
            <a:pPr marL="342900" indent="-342900"/>
            <a:r>
              <a:rPr lang="en-US" sz="2800" b="0" i="1" dirty="0"/>
              <a:t>We got to the theater at seven. Luis had already arrived.</a:t>
            </a:r>
          </a:p>
        </p:txBody>
      </p:sp>
    </p:spTree>
    <p:extLst>
      <p:ext uri="{BB962C8B-B14F-4D97-AF65-F5344CB8AC3E}">
        <p14:creationId xmlns:p14="http://schemas.microsoft.com/office/powerpoint/2010/main" val="259092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¿</a:t>
            </a:r>
            <a:r>
              <a:rPr lang="en-US" sz="4000" b="1" dirty="0" err="1" smtClean="0">
                <a:solidFill>
                  <a:srgbClr val="0070C0"/>
                </a:solidFill>
              </a:rPr>
              <a:t>Cómo</a:t>
            </a:r>
            <a:r>
              <a:rPr lang="en-US" sz="4000" b="1" dirty="0" smtClean="0">
                <a:solidFill>
                  <a:srgbClr val="0070C0"/>
                </a:solidFill>
              </a:rPr>
              <a:t> se forma?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70056"/>
              </p:ext>
            </p:extLst>
          </p:nvPr>
        </p:nvGraphicFramePr>
        <p:xfrm>
          <a:off x="381000" y="2971800"/>
          <a:ext cx="41148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Había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Habíamos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Habías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Habíais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Había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Habían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21336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Haber - </a:t>
            </a:r>
            <a:r>
              <a:rPr lang="en-US" sz="3200" b="1" dirty="0" err="1" smtClean="0"/>
              <a:t>imperfecto</a:t>
            </a:r>
            <a:endParaRPr lang="en-US" sz="3200" b="1" dirty="0"/>
          </a:p>
        </p:txBody>
      </p:sp>
      <p:sp>
        <p:nvSpPr>
          <p:cNvPr id="5" name="Plus 4"/>
          <p:cNvSpPr/>
          <p:nvPr/>
        </p:nvSpPr>
        <p:spPr>
          <a:xfrm>
            <a:off x="4648200" y="3505200"/>
            <a:ext cx="6096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2133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Participio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pasado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200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</a:t>
            </a:r>
            <a:r>
              <a:rPr lang="en-US" sz="3200" dirty="0" err="1" smtClean="0"/>
              <a:t>ar</a:t>
            </a:r>
            <a:r>
              <a:rPr lang="en-US" sz="3200" dirty="0" smtClean="0"/>
              <a:t>   &gt;  -ado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38100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</a:t>
            </a:r>
            <a:r>
              <a:rPr lang="en-US" sz="3200" dirty="0" err="1" smtClean="0"/>
              <a:t>er</a:t>
            </a:r>
            <a:r>
              <a:rPr lang="en-US" sz="3200" dirty="0" smtClean="0"/>
              <a:t>, -</a:t>
            </a:r>
            <a:r>
              <a:rPr lang="en-US" sz="3200" dirty="0" err="1" smtClean="0"/>
              <a:t>ir</a:t>
            </a:r>
            <a:r>
              <a:rPr lang="en-US" sz="3200" dirty="0" smtClean="0"/>
              <a:t>   &gt;  -</a:t>
            </a:r>
            <a:r>
              <a:rPr lang="en-US" sz="3200" dirty="0" err="1" smtClean="0"/>
              <a:t>ido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Los </a:t>
            </a:r>
            <a:r>
              <a:rPr lang="en-US" sz="3200" dirty="0" err="1" smtClean="0"/>
              <a:t>participios</a:t>
            </a:r>
            <a:r>
              <a:rPr lang="en-US" sz="3200" dirty="0" smtClean="0"/>
              <a:t> </a:t>
            </a:r>
            <a:r>
              <a:rPr lang="en-US" sz="3200" dirty="0" err="1" smtClean="0"/>
              <a:t>irregulares</a:t>
            </a:r>
            <a:r>
              <a:rPr lang="en-US" sz="3200" dirty="0" smtClean="0"/>
              <a:t>:  (</a:t>
            </a:r>
            <a:r>
              <a:rPr lang="en-US" sz="3200" dirty="0" err="1" smtClean="0"/>
              <a:t>Miren</a:t>
            </a:r>
            <a:r>
              <a:rPr lang="en-US" sz="3200" dirty="0" smtClean="0"/>
              <a:t> p. 212)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Abrir</a:t>
            </a:r>
            <a:r>
              <a:rPr lang="en-US" sz="2800" dirty="0" smtClean="0"/>
              <a:t> &gt; </a:t>
            </a:r>
            <a:r>
              <a:rPr lang="en-US" sz="2800" dirty="0" err="1" smtClean="0"/>
              <a:t>abierto</a:t>
            </a:r>
            <a:r>
              <a:rPr lang="en-US" sz="2800" dirty="0" smtClean="0"/>
              <a:t> 		</a:t>
            </a:r>
            <a:r>
              <a:rPr lang="en-US" sz="2800" b="1" dirty="0" err="1" smtClean="0"/>
              <a:t>satisfacer</a:t>
            </a:r>
            <a:r>
              <a:rPr lang="en-US" sz="2800" b="1" dirty="0" smtClean="0"/>
              <a:t> &gt; </a:t>
            </a:r>
            <a:r>
              <a:rPr lang="en-US" sz="2800" b="1" dirty="0" err="1" smtClean="0"/>
              <a:t>satisfecho</a:t>
            </a:r>
            <a:endParaRPr lang="en-US" sz="2800" b="1" dirty="0" smtClean="0"/>
          </a:p>
          <a:p>
            <a:r>
              <a:rPr lang="en-US" sz="2800" dirty="0" err="1" smtClean="0"/>
              <a:t>Decir</a:t>
            </a:r>
            <a:r>
              <a:rPr lang="en-US" sz="2800" dirty="0" smtClean="0"/>
              <a:t> &gt; </a:t>
            </a:r>
            <a:r>
              <a:rPr lang="en-US" sz="2800" dirty="0" err="1" smtClean="0"/>
              <a:t>dicho</a:t>
            </a:r>
            <a:r>
              <a:rPr lang="en-US" sz="2800" dirty="0" smtClean="0"/>
              <a:t>		</a:t>
            </a:r>
            <a:r>
              <a:rPr lang="en-US" sz="2800" dirty="0" err="1" smtClean="0"/>
              <a:t>ver</a:t>
            </a:r>
            <a:r>
              <a:rPr lang="en-US" sz="2800" dirty="0" smtClean="0"/>
              <a:t> &gt; </a:t>
            </a:r>
            <a:r>
              <a:rPr lang="en-US" sz="2800" dirty="0" err="1" smtClean="0"/>
              <a:t>visto</a:t>
            </a:r>
            <a:endParaRPr lang="en-US" sz="2800" dirty="0" smtClean="0"/>
          </a:p>
          <a:p>
            <a:r>
              <a:rPr lang="en-US" sz="2800" dirty="0" err="1" smtClean="0"/>
              <a:t>Describir</a:t>
            </a:r>
            <a:r>
              <a:rPr lang="en-US" sz="2800" dirty="0" smtClean="0"/>
              <a:t> &gt; </a:t>
            </a:r>
            <a:r>
              <a:rPr lang="en-US" sz="2800" dirty="0" err="1" smtClean="0"/>
              <a:t>descrito</a:t>
            </a:r>
            <a:r>
              <a:rPr lang="en-US" sz="2800" dirty="0" smtClean="0"/>
              <a:t>	</a:t>
            </a:r>
            <a:r>
              <a:rPr lang="en-US" sz="2800" dirty="0" err="1" smtClean="0"/>
              <a:t>volver</a:t>
            </a:r>
            <a:r>
              <a:rPr lang="en-US" sz="2800" dirty="0" smtClean="0"/>
              <a:t> &gt; </a:t>
            </a:r>
            <a:r>
              <a:rPr lang="en-US" sz="2800" dirty="0" err="1" smtClean="0"/>
              <a:t>vuelto</a:t>
            </a:r>
            <a:endParaRPr lang="en-US" sz="2800" dirty="0" smtClean="0"/>
          </a:p>
          <a:p>
            <a:r>
              <a:rPr lang="en-US" sz="2800" dirty="0" err="1" smtClean="0"/>
              <a:t>Descubrir</a:t>
            </a:r>
            <a:r>
              <a:rPr lang="en-US" sz="2800" dirty="0" smtClean="0"/>
              <a:t> &gt; </a:t>
            </a:r>
            <a:r>
              <a:rPr lang="en-US" sz="2800" dirty="0" err="1" smtClean="0"/>
              <a:t>descubierto</a:t>
            </a:r>
            <a:endParaRPr lang="en-US" sz="2800" dirty="0" smtClean="0"/>
          </a:p>
          <a:p>
            <a:r>
              <a:rPr lang="en-US" sz="2800" dirty="0" err="1" smtClean="0"/>
              <a:t>Escribir</a:t>
            </a:r>
            <a:r>
              <a:rPr lang="en-US" sz="2800" dirty="0" smtClean="0"/>
              <a:t> &gt; </a:t>
            </a:r>
            <a:r>
              <a:rPr lang="en-US" sz="2800" dirty="0" err="1" smtClean="0"/>
              <a:t>escrito</a:t>
            </a:r>
            <a:endParaRPr lang="en-US" sz="2800" dirty="0" smtClean="0"/>
          </a:p>
          <a:p>
            <a:r>
              <a:rPr lang="en-US" sz="2800" dirty="0" err="1" smtClean="0"/>
              <a:t>Freír</a:t>
            </a:r>
            <a:r>
              <a:rPr lang="en-US" sz="2800" dirty="0" smtClean="0"/>
              <a:t> &gt; </a:t>
            </a:r>
            <a:r>
              <a:rPr lang="en-US" sz="2800" dirty="0" err="1" smtClean="0"/>
              <a:t>frito</a:t>
            </a:r>
            <a:endParaRPr lang="en-US" sz="2800" dirty="0" smtClean="0"/>
          </a:p>
          <a:p>
            <a:r>
              <a:rPr lang="en-US" sz="2800" dirty="0" err="1" smtClean="0"/>
              <a:t>Hacer</a:t>
            </a:r>
            <a:r>
              <a:rPr lang="en-US" sz="2800" dirty="0" smtClean="0"/>
              <a:t>  &gt; </a:t>
            </a:r>
            <a:r>
              <a:rPr lang="en-US" sz="2800" dirty="0" err="1" smtClean="0"/>
              <a:t>hecho</a:t>
            </a:r>
            <a:endParaRPr lang="en-US" sz="2800" dirty="0" smtClean="0"/>
          </a:p>
          <a:p>
            <a:r>
              <a:rPr lang="en-US" sz="2800" dirty="0" err="1" smtClean="0"/>
              <a:t>Morir</a:t>
            </a:r>
            <a:r>
              <a:rPr lang="en-US" sz="2800" dirty="0" smtClean="0"/>
              <a:t> &gt; </a:t>
            </a:r>
            <a:r>
              <a:rPr lang="en-US" sz="2800" dirty="0" err="1" smtClean="0"/>
              <a:t>muerto</a:t>
            </a:r>
            <a:endParaRPr lang="en-US" sz="2800" dirty="0" smtClean="0"/>
          </a:p>
          <a:p>
            <a:r>
              <a:rPr lang="en-US" sz="2800" dirty="0" err="1" smtClean="0"/>
              <a:t>Poner</a:t>
            </a:r>
            <a:r>
              <a:rPr lang="en-US" sz="2800" dirty="0" smtClean="0"/>
              <a:t> &gt; </a:t>
            </a:r>
            <a:r>
              <a:rPr lang="en-US" sz="2800" dirty="0" err="1" smtClean="0"/>
              <a:t>puesto</a:t>
            </a:r>
            <a:endParaRPr lang="en-US" sz="2800" dirty="0" smtClean="0"/>
          </a:p>
          <a:p>
            <a:r>
              <a:rPr lang="en-US" sz="2800" b="1" dirty="0" smtClean="0"/>
              <a:t>Resolver &gt; </a:t>
            </a:r>
            <a:r>
              <a:rPr lang="en-US" sz="2800" b="1" dirty="0" err="1" smtClean="0"/>
              <a:t>resuelto</a:t>
            </a:r>
            <a:endParaRPr lang="en-US" sz="2800" b="1" dirty="0" smtClean="0"/>
          </a:p>
          <a:p>
            <a:r>
              <a:rPr lang="en-US" sz="2800" dirty="0" smtClean="0"/>
              <a:t>Romper &gt; </a:t>
            </a:r>
            <a:r>
              <a:rPr lang="en-US" sz="2800" dirty="0" err="1" smtClean="0"/>
              <a:t>roto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Vocabulario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se </a:t>
            </a:r>
            <a:r>
              <a:rPr lang="en-US" sz="4000" dirty="0" err="1" smtClean="0"/>
              <a:t>usa</a:t>
            </a:r>
            <a:r>
              <a:rPr lang="en-US" sz="4000" dirty="0" smtClean="0"/>
              <a:t> mucho con los perfectos: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1027"/>
              </p:ext>
            </p:extLst>
          </p:nvPr>
        </p:nvGraphicFramePr>
        <p:xfrm>
          <a:off x="495300" y="2092366"/>
          <a:ext cx="8077200" cy="4191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38600"/>
                <a:gridCol w="4038600"/>
              </a:tblGrid>
              <a:tr h="68580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Cuando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When 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Ya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Already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Aún</a:t>
                      </a:r>
                      <a:r>
                        <a:rPr lang="en-US" sz="3200" dirty="0" smtClean="0"/>
                        <a:t> no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Still had</a:t>
                      </a:r>
                      <a:r>
                        <a:rPr lang="en-US" sz="3200" baseline="0" dirty="0" smtClean="0"/>
                        <a:t> not</a:t>
                      </a:r>
                      <a:r>
                        <a:rPr lang="en-US" sz="3200" dirty="0" smtClean="0"/>
                        <a:t>, had not yet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Todavía</a:t>
                      </a:r>
                      <a:r>
                        <a:rPr lang="en-US" sz="3200" dirty="0" smtClean="0"/>
                        <a:t> no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Still had not, had not yet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57238"/>
            <a:ext cx="8229600" cy="731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ct val="50000"/>
              </a:spcAft>
            </a:pPr>
            <a:r>
              <a:rPr lang="en-US" sz="2800">
                <a:solidFill>
                  <a:srgbClr val="D71920"/>
                </a:solidFill>
              </a:rPr>
              <a:t>Past perfect</a:t>
            </a:r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3400" y="1447801"/>
            <a:ext cx="8226425" cy="2286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3550" lvl="1" indent="-6350">
              <a:buFontTx/>
              <a:buNone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b="1" dirty="0" err="1">
                <a:solidFill>
                  <a:srgbClr val="00AE4D"/>
                </a:solidFill>
              </a:rPr>
              <a:t>llegué</a:t>
            </a:r>
            <a:r>
              <a:rPr lang="en-US" b="1" dirty="0"/>
              <a:t> </a:t>
            </a:r>
            <a:r>
              <a:rPr lang="en-US" dirty="0"/>
              <a:t>al </a:t>
            </a:r>
            <a:r>
              <a:rPr lang="en-US" dirty="0" err="1"/>
              <a:t>teatro</a:t>
            </a:r>
            <a:r>
              <a:rPr lang="en-US" dirty="0"/>
              <a:t>, </a:t>
            </a:r>
            <a:r>
              <a:rPr lang="en-US" b="1" dirty="0" err="1"/>
              <a:t>aún</a:t>
            </a:r>
            <a:r>
              <a:rPr lang="en-US" b="1" dirty="0"/>
              <a:t> no </a:t>
            </a:r>
            <a:r>
              <a:rPr lang="en-US" b="1" dirty="0" err="1">
                <a:solidFill>
                  <a:srgbClr val="0095DA"/>
                </a:solidFill>
              </a:rPr>
              <a:t>había</a:t>
            </a:r>
            <a:r>
              <a:rPr lang="en-US" b="1" dirty="0">
                <a:solidFill>
                  <a:srgbClr val="0095DA"/>
                </a:solidFill>
              </a:rPr>
              <a:t> </a:t>
            </a:r>
            <a:r>
              <a:rPr lang="en-US" b="1" dirty="0" err="1">
                <a:solidFill>
                  <a:srgbClr val="0095DA"/>
                </a:solidFill>
              </a:rPr>
              <a:t>visto</a:t>
            </a:r>
            <a:r>
              <a:rPr lang="en-US" b="1" dirty="0"/>
              <a:t> </a:t>
            </a:r>
            <a:r>
              <a:rPr lang="en-US" dirty="0"/>
              <a:t>a Luis.</a:t>
            </a:r>
          </a:p>
          <a:p>
            <a:pPr marL="463550" lvl="1" indent="-6350">
              <a:buFontTx/>
              <a:buNone/>
            </a:pPr>
            <a:r>
              <a:rPr lang="en-US" i="1" dirty="0"/>
              <a:t>When I </a:t>
            </a:r>
            <a:r>
              <a:rPr lang="en-US" b="1" i="1" dirty="0">
                <a:solidFill>
                  <a:srgbClr val="00B050"/>
                </a:solidFill>
              </a:rPr>
              <a:t>arrived</a:t>
            </a:r>
            <a:r>
              <a:rPr lang="en-US" i="1" dirty="0"/>
              <a:t> at the theater, I still </a:t>
            </a:r>
            <a:r>
              <a:rPr lang="en-US" b="1" i="1" dirty="0">
                <a:solidFill>
                  <a:srgbClr val="00B0F0"/>
                </a:solidFill>
              </a:rPr>
              <a:t>hadn’t seen</a:t>
            </a:r>
            <a:r>
              <a:rPr lang="en-US" i="1" dirty="0"/>
              <a:t> Luis.</a:t>
            </a:r>
          </a:p>
          <a:p>
            <a:pPr marL="463550" lvl="1" indent="-6350">
              <a:buFontTx/>
              <a:buNone/>
            </a:pPr>
            <a:endParaRPr lang="en-US" sz="800" i="1" dirty="0"/>
          </a:p>
          <a:p>
            <a:pPr marL="463550" lvl="1" indent="-6350">
              <a:buFontTx/>
              <a:buNone/>
            </a:pPr>
            <a:r>
              <a:rPr lang="en-US" b="1" dirty="0" err="1">
                <a:solidFill>
                  <a:srgbClr val="00AE4D"/>
                </a:solidFill>
              </a:rPr>
              <a:t>Entró</a:t>
            </a:r>
            <a:r>
              <a:rPr lang="en-US" b="1" dirty="0"/>
              <a:t> </a:t>
            </a:r>
            <a:r>
              <a:rPr lang="en-US" dirty="0" err="1"/>
              <a:t>tarde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b="1" dirty="0" err="1"/>
              <a:t>todavía</a:t>
            </a:r>
            <a:r>
              <a:rPr lang="en-US" b="1" dirty="0"/>
              <a:t> no </a:t>
            </a:r>
            <a:r>
              <a:rPr lang="en-US" b="1" dirty="0" err="1">
                <a:solidFill>
                  <a:srgbClr val="0095DA"/>
                </a:solidFill>
              </a:rPr>
              <a:t>había</a:t>
            </a:r>
            <a:r>
              <a:rPr lang="en-US" b="1" dirty="0">
                <a:solidFill>
                  <a:srgbClr val="0095DA"/>
                </a:solidFill>
              </a:rPr>
              <a:t> </a:t>
            </a:r>
            <a:r>
              <a:rPr lang="en-US" b="1" dirty="0" err="1">
                <a:solidFill>
                  <a:srgbClr val="0095DA"/>
                </a:solidFill>
              </a:rPr>
              <a:t>empezado</a:t>
            </a:r>
            <a:r>
              <a:rPr lang="en-US" b="1" dirty="0"/>
              <a:t> </a:t>
            </a:r>
            <a:r>
              <a:rPr lang="en-US" dirty="0"/>
              <a:t>la </a:t>
            </a:r>
            <a:r>
              <a:rPr lang="en-US" dirty="0" err="1"/>
              <a:t>obra</a:t>
            </a:r>
            <a:r>
              <a:rPr lang="en-US" dirty="0"/>
              <a:t>.</a:t>
            </a:r>
          </a:p>
          <a:p>
            <a:pPr marL="463550" lvl="1" indent="-6350">
              <a:buFontTx/>
              <a:buNone/>
            </a:pPr>
            <a:r>
              <a:rPr lang="en-US" i="1" dirty="0"/>
              <a:t>He </a:t>
            </a:r>
            <a:r>
              <a:rPr lang="en-US" b="1" i="1" dirty="0">
                <a:solidFill>
                  <a:srgbClr val="00B050"/>
                </a:solidFill>
              </a:rPr>
              <a:t>went in </a:t>
            </a:r>
            <a:r>
              <a:rPr lang="en-US" i="1" dirty="0"/>
              <a:t>late but the play </a:t>
            </a:r>
            <a:r>
              <a:rPr lang="en-US" b="1" i="1" dirty="0">
                <a:solidFill>
                  <a:srgbClr val="00B0F0"/>
                </a:solidFill>
              </a:rPr>
              <a:t>had not </a:t>
            </a:r>
            <a:r>
              <a:rPr lang="en-US" i="1" dirty="0"/>
              <a:t>yet </a:t>
            </a:r>
            <a:r>
              <a:rPr lang="en-US" b="1" i="1" dirty="0">
                <a:solidFill>
                  <a:srgbClr val="00B0F0"/>
                </a:solidFill>
              </a:rPr>
              <a:t>started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474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pic>
        <p:nvPicPr>
          <p:cNvPr id="2979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9" b="5734"/>
          <a:stretch/>
        </p:blipFill>
        <p:spPr bwMode="auto">
          <a:xfrm>
            <a:off x="2511104" y="1423686"/>
            <a:ext cx="3741494" cy="2615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1413" y="403956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 __________________ al cine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entradas</a:t>
            </a:r>
            <a:r>
              <a:rPr lang="en-US" dirty="0" smtClean="0"/>
              <a:t>,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el cine </a:t>
            </a:r>
            <a:r>
              <a:rPr lang="en-US" dirty="0" err="1" smtClean="0"/>
              <a:t>ya</a:t>
            </a:r>
            <a:r>
              <a:rPr lang="en-US" dirty="0" smtClean="0"/>
              <a:t>   __________   _____________.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5162308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Llegar</a:t>
            </a:r>
            <a:endParaRPr lang="en-US" sz="2800" dirty="0" smtClean="0"/>
          </a:p>
          <a:p>
            <a:r>
              <a:rPr lang="en-US" sz="2800" dirty="0" err="1" smtClean="0"/>
              <a:t>Cerrar</a:t>
            </a: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1104" y="4039565"/>
            <a:ext cx="1603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llegamos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4600936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había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799" y="4639088"/>
            <a:ext cx="1594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cerrado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4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530</Words>
  <Application>Microsoft Office PowerPoint</Application>
  <PresentationFormat>On-screen Show (4:3)</PresentationFormat>
  <Paragraphs>116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¿Qué habías hecho antes de venir a clase hoy? </vt:lpstr>
      <vt:lpstr>El pluscuamperfecto</vt:lpstr>
      <vt:lpstr>Past perfect</vt:lpstr>
      <vt:lpstr>Past perfect</vt:lpstr>
      <vt:lpstr>PowerPoint Presentation</vt:lpstr>
      <vt:lpstr>PowerPoint Presentation</vt:lpstr>
      <vt:lpstr>PowerPoint Presentation</vt:lpstr>
      <vt:lpstr>Past perfect</vt:lpstr>
      <vt:lpstr>Práctica</vt:lpstr>
      <vt:lpstr>Práctica</vt:lpstr>
      <vt:lpstr>Práctica</vt:lpstr>
      <vt:lpstr>Práctica</vt:lpstr>
      <vt:lpstr>Práctica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pluscuamperfecto</dc:title>
  <dc:creator>Michele Slais</dc:creator>
  <cp:lastModifiedBy>Temp</cp:lastModifiedBy>
  <cp:revision>21</cp:revision>
  <dcterms:created xsi:type="dcterms:W3CDTF">2012-05-07T18:19:15Z</dcterms:created>
  <dcterms:modified xsi:type="dcterms:W3CDTF">2015-05-14T11:39:33Z</dcterms:modified>
</cp:coreProperties>
</file>