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258461"/>
            <a:ext cx="7583488" cy="1679575"/>
          </a:xfrm>
        </p:spPr>
        <p:txBody>
          <a:bodyPr/>
          <a:lstStyle/>
          <a:p>
            <a:r>
              <a:rPr lang="en-US" dirty="0" err="1" smtClean="0"/>
              <a:t>Castilla</a:t>
            </a:r>
            <a:r>
              <a:rPr lang="en-US" dirty="0" smtClean="0"/>
              <a:t>-La Mancha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1784754"/>
            <a:ext cx="7583487" cy="909538"/>
          </a:xfrm>
        </p:spPr>
        <p:txBody>
          <a:bodyPr/>
          <a:lstStyle/>
          <a:p>
            <a:r>
              <a:rPr lang="en-US" sz="3600" dirty="0" err="1" smtClean="0"/>
              <a:t>España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2740"/>
            <a:ext cx="3276600" cy="247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5591" y="2848741"/>
            <a:ext cx="553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comunidad</a:t>
            </a:r>
            <a:r>
              <a:rPr lang="en-US" sz="2400" dirty="0" smtClean="0"/>
              <a:t> </a:t>
            </a:r>
            <a:r>
              <a:rPr lang="en-US" sz="2400" dirty="0" err="1" smtClean="0"/>
              <a:t>autónoma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5591" y="3620990"/>
            <a:ext cx="49473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/>
              <a:t>Sus</a:t>
            </a:r>
            <a:r>
              <a:rPr lang="en-US" sz="2400" dirty="0"/>
              <a:t> </a:t>
            </a:r>
            <a:r>
              <a:rPr lang="en-US" sz="2400" dirty="0" err="1"/>
              <a:t>provincias</a:t>
            </a:r>
            <a:r>
              <a:rPr lang="en-US" sz="2400" dirty="0"/>
              <a:t> son: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Guadalajara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Toledo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Cuenca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Ciudad Real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Albacete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36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Después</a:t>
            </a:r>
            <a:r>
              <a:rPr lang="en-US" dirty="0" smtClean="0"/>
              <a:t> de leer…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8349"/>
            <a:ext cx="9023853" cy="429101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Vuelvan</a:t>
            </a:r>
            <a:r>
              <a:rPr lang="en-US" sz="3600" dirty="0" smtClean="0"/>
              <a:t> a </a:t>
            </a:r>
            <a:r>
              <a:rPr lang="en-US" sz="3600" dirty="0" err="1" smtClean="0"/>
              <a:t>su</a:t>
            </a:r>
            <a:r>
              <a:rPr lang="en-US" sz="3600" dirty="0" smtClean="0"/>
              <a:t> primer </a:t>
            </a:r>
            <a:r>
              <a:rPr lang="en-US" sz="3600" dirty="0" err="1" smtClean="0"/>
              <a:t>grupo</a:t>
            </a:r>
            <a:r>
              <a:rPr lang="en-US" sz="3600" dirty="0" smtClean="0"/>
              <a:t> y</a:t>
            </a:r>
          </a:p>
          <a:p>
            <a:pPr lvl="1"/>
            <a:r>
              <a:rPr lang="en-US" sz="3200" dirty="0" smtClean="0"/>
              <a:t>1) </a:t>
            </a:r>
            <a:r>
              <a:rPr lang="en-US" sz="3200" dirty="0" err="1" smtClean="0"/>
              <a:t>expliquen</a:t>
            </a:r>
            <a:r>
              <a:rPr lang="en-US" sz="3200" dirty="0" smtClean="0"/>
              <a:t> </a:t>
            </a:r>
            <a:r>
              <a:rPr lang="en-US" sz="3200" dirty="0" err="1" smtClean="0"/>
              <a:t>sus</a:t>
            </a:r>
            <a:r>
              <a:rPr lang="en-US" sz="3200" dirty="0" smtClean="0"/>
              <a:t> </a:t>
            </a:r>
            <a:r>
              <a:rPr lang="en-US" sz="3200" dirty="0" err="1" smtClean="0"/>
              <a:t>partes</a:t>
            </a:r>
            <a:endParaRPr lang="en-US" sz="3200" dirty="0" smtClean="0"/>
          </a:p>
          <a:p>
            <a:pPr lvl="1"/>
            <a:r>
              <a:rPr lang="en-US" sz="3200" dirty="0" smtClean="0"/>
              <a:t>2) </a:t>
            </a:r>
            <a:r>
              <a:rPr lang="en-US" sz="3200" dirty="0" err="1" smtClean="0"/>
              <a:t>contesten</a:t>
            </a:r>
            <a:r>
              <a:rPr lang="en-US" sz="3200" dirty="0" smtClean="0"/>
              <a:t> </a:t>
            </a:r>
            <a:r>
              <a:rPr lang="en-US" sz="3200" dirty="0" err="1" smtClean="0"/>
              <a:t>las</a:t>
            </a:r>
            <a:r>
              <a:rPr lang="en-US" sz="3200" dirty="0" smtClean="0"/>
              <a:t> </a:t>
            </a:r>
            <a:r>
              <a:rPr lang="en-US" sz="3200" dirty="0" err="1" smtClean="0"/>
              <a:t>preguntas</a:t>
            </a:r>
            <a:r>
              <a:rPr lang="en-US" sz="3200" dirty="0" smtClean="0"/>
              <a:t> en la p. 37</a:t>
            </a:r>
          </a:p>
          <a:p>
            <a:pPr lvl="1"/>
            <a:endParaRPr lang="en-US" sz="3200" dirty="0"/>
          </a:p>
          <a:p>
            <a:pPr lvl="1"/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 smtClean="0"/>
              <a:t>Si </a:t>
            </a: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grupo</a:t>
            </a:r>
            <a:r>
              <a:rPr lang="en-US" sz="3200" dirty="0" smtClean="0"/>
              <a:t> </a:t>
            </a:r>
            <a:r>
              <a:rPr lang="en-US" sz="3200" dirty="0" err="1" smtClean="0"/>
              <a:t>tiene</a:t>
            </a:r>
            <a:r>
              <a:rPr lang="en-US" sz="3200" dirty="0" smtClean="0"/>
              <a:t> </a:t>
            </a:r>
            <a:r>
              <a:rPr lang="en-US" sz="3200" dirty="0" err="1" smtClean="0"/>
              <a:t>más</a:t>
            </a:r>
            <a:r>
              <a:rPr lang="en-US" sz="3200" dirty="0" smtClean="0"/>
              <a:t> </a:t>
            </a:r>
            <a:r>
              <a:rPr lang="en-US" sz="3200" dirty="0" err="1" smtClean="0"/>
              <a:t>tiempo</a:t>
            </a:r>
            <a:r>
              <a:rPr lang="en-US" sz="3200" dirty="0" smtClean="0"/>
              <a:t>, </a:t>
            </a:r>
            <a:r>
              <a:rPr lang="en-US" sz="3200" dirty="0" err="1" smtClean="0"/>
              <a:t>hagan</a:t>
            </a:r>
            <a:r>
              <a:rPr lang="en-US" sz="3200" dirty="0" smtClean="0"/>
              <a:t> “</a:t>
            </a:r>
            <a:r>
              <a:rPr lang="en-US" sz="3200" dirty="0" err="1" smtClean="0"/>
              <a:t>Actividad</a:t>
            </a:r>
            <a:r>
              <a:rPr lang="en-US" sz="3200" dirty="0" smtClean="0"/>
              <a:t>” en la p. </a:t>
            </a:r>
            <a:r>
              <a:rPr lang="en-US" sz="3200" smtClean="0"/>
              <a:t>37.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201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016724"/>
            <a:ext cx="7232650" cy="8538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río</a:t>
            </a:r>
            <a:r>
              <a:rPr lang="en-US" sz="3600" dirty="0" smtClean="0"/>
              <a:t> </a:t>
            </a:r>
            <a:r>
              <a:rPr lang="en-US" sz="3600" dirty="0" err="1" smtClean="0"/>
              <a:t>pasa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Toledo?</a:t>
            </a: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55675" y="1870560"/>
            <a:ext cx="222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 </a:t>
            </a:r>
            <a:r>
              <a:rPr lang="en-US" sz="3200" dirty="0" err="1" smtClean="0"/>
              <a:t>río</a:t>
            </a:r>
            <a:r>
              <a:rPr lang="en-US" sz="3200" dirty="0" smtClean="0"/>
              <a:t> Tajo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690" y="2614458"/>
            <a:ext cx="4867837" cy="36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016724"/>
            <a:ext cx="7232650" cy="853836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Cuál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un </a:t>
            </a:r>
            <a:r>
              <a:rPr lang="en-US" sz="3600" dirty="0" err="1" smtClean="0"/>
              <a:t>producto</a:t>
            </a:r>
            <a:r>
              <a:rPr lang="en-US" sz="3600" dirty="0" smtClean="0"/>
              <a:t> </a:t>
            </a:r>
            <a:r>
              <a:rPr lang="en-US" sz="3600" dirty="0" err="1" smtClean="0"/>
              <a:t>importante</a:t>
            </a:r>
            <a:r>
              <a:rPr lang="en-US" sz="3600" dirty="0" smtClean="0"/>
              <a:t> de </a:t>
            </a:r>
            <a:r>
              <a:rPr lang="en-US" sz="3600" dirty="0" err="1" smtClean="0"/>
              <a:t>Castilla</a:t>
            </a:r>
            <a:r>
              <a:rPr lang="en-US" sz="3600" dirty="0" smtClean="0"/>
              <a:t>-La Mancha?</a:t>
            </a: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55675" y="1870560"/>
            <a:ext cx="222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 </a:t>
            </a:r>
            <a:r>
              <a:rPr lang="en-US" sz="3200" dirty="0" err="1" smtClean="0"/>
              <a:t>azafrán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33" y="2855733"/>
            <a:ext cx="3683000" cy="278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6908" y="2855733"/>
            <a:ext cx="41707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kilo = 85,000 </a:t>
            </a:r>
            <a:r>
              <a:rPr lang="en-US" sz="3200" dirty="0" err="1" smtClean="0"/>
              <a:t>flores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919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29" y="1016723"/>
            <a:ext cx="8753524" cy="991123"/>
          </a:xfrm>
        </p:spPr>
        <p:txBody>
          <a:bodyPr>
            <a:no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artesanía</a:t>
            </a:r>
            <a:r>
              <a:rPr lang="en-US" sz="3600" dirty="0" smtClean="0"/>
              <a:t> de Toledo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famosa</a:t>
            </a:r>
            <a:r>
              <a:rPr lang="en-US" sz="3600" dirty="0" smtClean="0"/>
              <a:t>?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8071" y="2747724"/>
            <a:ext cx="35069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Las </a:t>
            </a:r>
            <a:r>
              <a:rPr lang="en-US" sz="3200" dirty="0" err="1" smtClean="0"/>
              <a:t>espadas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238" y="2007846"/>
            <a:ext cx="5015713" cy="35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9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29" y="1016723"/>
            <a:ext cx="8753524" cy="991123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Musulmán</a:t>
            </a:r>
            <a:r>
              <a:rPr lang="en-US" sz="3600" dirty="0" smtClean="0"/>
              <a:t> = </a:t>
            </a:r>
            <a:r>
              <a:rPr lang="en-US" sz="3600" dirty="0" err="1" smtClean="0"/>
              <a:t>moro</a:t>
            </a:r>
            <a:r>
              <a:rPr lang="en-US" sz="3600" dirty="0" smtClean="0"/>
              <a:t> </a:t>
            </a:r>
          </a:p>
          <a:p>
            <a:endParaRPr lang="en-US" sz="3600" dirty="0" smtClean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3917" y="1750429"/>
            <a:ext cx="7574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Son los </a:t>
            </a:r>
            <a:r>
              <a:rPr lang="en-US" sz="3200" dirty="0" err="1" smtClean="0"/>
              <a:t>árabes</a:t>
            </a:r>
            <a:r>
              <a:rPr lang="en-US" sz="3200" dirty="0" smtClean="0"/>
              <a:t> del </a:t>
            </a:r>
            <a:r>
              <a:rPr lang="en-US" sz="3200" dirty="0" err="1" smtClean="0"/>
              <a:t>norte</a:t>
            </a:r>
            <a:r>
              <a:rPr lang="en-US" sz="3200" dirty="0" smtClean="0"/>
              <a:t> de </a:t>
            </a:r>
            <a:r>
              <a:rPr lang="en-US" sz="3200" dirty="0" err="1" smtClean="0"/>
              <a:t>África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entraron</a:t>
            </a:r>
            <a:r>
              <a:rPr lang="en-US" sz="3200" dirty="0" smtClean="0"/>
              <a:t> en </a:t>
            </a:r>
            <a:r>
              <a:rPr lang="en-US" sz="3200" dirty="0" err="1" smtClean="0"/>
              <a:t>España</a:t>
            </a:r>
            <a:r>
              <a:rPr lang="en-US" sz="3200" dirty="0" smtClean="0"/>
              <a:t> </a:t>
            </a:r>
            <a:r>
              <a:rPr lang="en-US" sz="3200" dirty="0" err="1" smtClean="0"/>
              <a:t>desde</a:t>
            </a:r>
            <a:r>
              <a:rPr lang="en-US" sz="3200" dirty="0" smtClean="0"/>
              <a:t> 711. </a:t>
            </a:r>
            <a:endParaRPr lang="en-US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3129" y="3331420"/>
            <a:ext cx="8753524" cy="991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4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22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20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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000"/>
              </a:spcBef>
              <a:spcAft>
                <a:spcPts val="0"/>
              </a:spcAft>
              <a:buSzPct val="90000"/>
              <a:buFont typeface="Wingdings" pitchFamily="2" charset="2"/>
              <a:buChar char=""/>
              <a:defRPr sz="1800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{"/>
              <a:defRPr lang="en-US" sz="1800" kern="1200" baseline="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000"/>
              </a:spcBef>
              <a:buSzPct val="90000"/>
              <a:buFont typeface="Wingdings" pitchFamily="2" charset="2"/>
              <a:buChar char="|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/>
              <a:t>siglo</a:t>
            </a:r>
            <a:r>
              <a:rPr lang="en-US" sz="3600" dirty="0" smtClean="0"/>
              <a:t>= </a:t>
            </a:r>
            <a:r>
              <a:rPr lang="en-US" sz="3600" dirty="0" err="1" smtClean="0"/>
              <a:t>cien</a:t>
            </a:r>
            <a:r>
              <a:rPr lang="en-US" sz="3600" dirty="0" smtClean="0"/>
              <a:t> </a:t>
            </a:r>
            <a:r>
              <a:rPr lang="en-US" sz="3600" dirty="0" err="1" smtClean="0"/>
              <a:t>años</a:t>
            </a:r>
            <a:endParaRPr lang="en-US" sz="36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934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29" y="1016723"/>
            <a:ext cx="8753524" cy="991123"/>
          </a:xfrm>
        </p:spPr>
        <p:txBody>
          <a:bodyPr>
            <a:no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significa</a:t>
            </a:r>
            <a:r>
              <a:rPr lang="en-US" sz="3600" dirty="0" smtClean="0"/>
              <a:t> </a:t>
            </a:r>
            <a:r>
              <a:rPr lang="en-US" sz="3600" dirty="0" err="1" smtClean="0"/>
              <a:t>mudéjar</a:t>
            </a:r>
            <a:r>
              <a:rPr lang="en-US" sz="3600" dirty="0" smtClean="0"/>
              <a:t>?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8070" y="1698947"/>
            <a:ext cx="7574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Se </a:t>
            </a:r>
            <a:r>
              <a:rPr lang="en-US" sz="3200" dirty="0" err="1" smtClean="0"/>
              <a:t>refiere</a:t>
            </a:r>
            <a:r>
              <a:rPr lang="en-US" sz="3200" dirty="0" smtClean="0"/>
              <a:t> a los </a:t>
            </a:r>
            <a:r>
              <a:rPr lang="en-US" sz="3200" dirty="0" err="1" smtClean="0"/>
              <a:t>árabes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</a:t>
            </a:r>
            <a:r>
              <a:rPr lang="en-US" sz="3200" dirty="0" err="1" smtClean="0"/>
              <a:t>permanecieron</a:t>
            </a:r>
            <a:r>
              <a:rPr lang="en-US" sz="3200" dirty="0" smtClean="0"/>
              <a:t> en </a:t>
            </a:r>
            <a:r>
              <a:rPr lang="en-US" sz="3200" dirty="0" err="1" smtClean="0"/>
              <a:t>España</a:t>
            </a:r>
            <a:r>
              <a:rPr lang="en-US" sz="3200" dirty="0" smtClean="0"/>
              <a:t> </a:t>
            </a:r>
            <a:r>
              <a:rPr lang="en-US" sz="3200" dirty="0" err="1" smtClean="0"/>
              <a:t>después</a:t>
            </a:r>
            <a:r>
              <a:rPr lang="en-US" sz="3200" dirty="0" smtClean="0"/>
              <a:t> de la Reconquista en 1492.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454" y="3268607"/>
            <a:ext cx="4707201" cy="340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29" y="1016723"/>
            <a:ext cx="8753524" cy="991123"/>
          </a:xfrm>
        </p:spPr>
        <p:txBody>
          <a:bodyPr>
            <a:noAutofit/>
          </a:bodyPr>
          <a:lstStyle/>
          <a:p>
            <a:r>
              <a:rPr lang="en-US" sz="3600" dirty="0" smtClean="0"/>
              <a:t>¿De </a:t>
            </a:r>
            <a:r>
              <a:rPr lang="en-US" sz="3600" dirty="0" err="1" smtClean="0"/>
              <a:t>dónde</a:t>
            </a:r>
            <a:r>
              <a:rPr lang="en-US" sz="3600" dirty="0" smtClean="0"/>
              <a:t> son la </a:t>
            </a:r>
            <a:r>
              <a:rPr lang="en-US" sz="3600" dirty="0" err="1" smtClean="0"/>
              <a:t>cerámica</a:t>
            </a:r>
            <a:r>
              <a:rPr lang="en-US" sz="3600" dirty="0" smtClean="0"/>
              <a:t> y </a:t>
            </a:r>
            <a:r>
              <a:rPr lang="en-US" sz="3600" dirty="0" err="1" smtClean="0"/>
              <a:t>azulejos</a:t>
            </a:r>
            <a:r>
              <a:rPr lang="en-US" sz="3600" dirty="0"/>
              <a:t> </a:t>
            </a:r>
            <a:r>
              <a:rPr lang="en-US" sz="3600" dirty="0" err="1" smtClean="0"/>
              <a:t>muy</a:t>
            </a:r>
            <a:r>
              <a:rPr lang="en-US" sz="3600" dirty="0" smtClean="0"/>
              <a:t> </a:t>
            </a:r>
            <a:r>
              <a:rPr lang="en-US" sz="3600" dirty="0" err="1" smtClean="0"/>
              <a:t>usados</a:t>
            </a:r>
            <a:r>
              <a:rPr lang="en-US" sz="3600" dirty="0" smtClean="0"/>
              <a:t>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1080" y="2483777"/>
            <a:ext cx="7574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Talavera (de la Reina)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13" y="3209123"/>
            <a:ext cx="3555090" cy="2659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936" y="2959688"/>
            <a:ext cx="4472951" cy="31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0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Página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29" y="1016723"/>
            <a:ext cx="8753524" cy="991123"/>
          </a:xfrm>
        </p:spPr>
        <p:txBody>
          <a:bodyPr>
            <a:noAutofit/>
          </a:bodyPr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Quién</a:t>
            </a:r>
            <a:r>
              <a:rPr lang="en-US" sz="3600" dirty="0" smtClean="0"/>
              <a:t> </a:t>
            </a:r>
            <a:r>
              <a:rPr lang="en-US" sz="3600" dirty="0" err="1" smtClean="0"/>
              <a:t>fue</a:t>
            </a:r>
            <a:r>
              <a:rPr lang="en-US" sz="3600" dirty="0" smtClean="0"/>
              <a:t> un </a:t>
            </a:r>
            <a:r>
              <a:rPr lang="en-US" sz="3600" dirty="0" err="1" smtClean="0"/>
              <a:t>pintor</a:t>
            </a:r>
            <a:r>
              <a:rPr lang="en-US" sz="3600" dirty="0" smtClean="0"/>
              <a:t> </a:t>
            </a:r>
            <a:r>
              <a:rPr lang="en-US" sz="3600" dirty="0" err="1" smtClean="0"/>
              <a:t>famoso</a:t>
            </a:r>
            <a:r>
              <a:rPr lang="en-US" sz="3600" dirty="0" smtClean="0"/>
              <a:t> de Toledo?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1080" y="2483777"/>
            <a:ext cx="7574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 Greco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80" y="3243446"/>
            <a:ext cx="2720953" cy="3048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913" y="1819074"/>
            <a:ext cx="2858020" cy="3614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6322" y="5654948"/>
            <a:ext cx="5303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¿De </a:t>
            </a:r>
            <a:r>
              <a:rPr lang="en-US" sz="2800" dirty="0" err="1" smtClean="0"/>
              <a:t>qué</a:t>
            </a:r>
            <a:r>
              <a:rPr lang="en-US" sz="2800" dirty="0" smtClean="0"/>
              <a:t> </a:t>
            </a:r>
            <a:r>
              <a:rPr lang="en-US" sz="2800" dirty="0" err="1" smtClean="0"/>
              <a:t>país</a:t>
            </a:r>
            <a:r>
              <a:rPr lang="en-US" sz="2800" dirty="0" smtClean="0"/>
              <a:t> vino?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72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Páginas</a:t>
            </a:r>
            <a:r>
              <a:rPr lang="en-US" dirty="0" smtClean="0"/>
              <a:t> 36-37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1045"/>
            <a:ext cx="9023853" cy="429101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Grupo</a:t>
            </a:r>
            <a:r>
              <a:rPr lang="en-US" sz="3200" dirty="0" smtClean="0"/>
              <a:t> 1- Los </a:t>
            </a:r>
            <a:r>
              <a:rPr lang="en-US" sz="3200" dirty="0" err="1" smtClean="0"/>
              <a:t>Castillos</a:t>
            </a:r>
            <a:r>
              <a:rPr lang="en-US" sz="3200" dirty="0" smtClean="0"/>
              <a:t> de </a:t>
            </a:r>
            <a:r>
              <a:rPr lang="en-US" sz="3200" dirty="0" err="1" smtClean="0"/>
              <a:t>Castilla</a:t>
            </a:r>
            <a:r>
              <a:rPr lang="en-US" sz="3200" dirty="0" smtClean="0"/>
              <a:t>-La Mancha</a:t>
            </a:r>
          </a:p>
          <a:p>
            <a:r>
              <a:rPr lang="en-US" sz="3200" dirty="0" err="1" smtClean="0"/>
              <a:t>Grupo</a:t>
            </a:r>
            <a:r>
              <a:rPr lang="en-US" sz="3200" dirty="0" smtClean="0"/>
              <a:t> 2- Arte y </a:t>
            </a:r>
            <a:r>
              <a:rPr lang="en-US" sz="3200" dirty="0" err="1" smtClean="0"/>
              <a:t>arquitectura</a:t>
            </a:r>
            <a:r>
              <a:rPr lang="en-US" sz="3200" dirty="0" smtClean="0"/>
              <a:t> de Toledo</a:t>
            </a:r>
          </a:p>
          <a:p>
            <a:r>
              <a:rPr lang="en-US" sz="3200" dirty="0" err="1" smtClean="0"/>
              <a:t>Grupo</a:t>
            </a:r>
            <a:r>
              <a:rPr lang="en-US" sz="3200" dirty="0" smtClean="0"/>
              <a:t> 3-El </a:t>
            </a:r>
            <a:r>
              <a:rPr lang="en-US" sz="3200" dirty="0" err="1" smtClean="0"/>
              <a:t>azafrán</a:t>
            </a:r>
            <a:r>
              <a:rPr lang="en-US" sz="3200" dirty="0" smtClean="0"/>
              <a:t> de </a:t>
            </a:r>
            <a:r>
              <a:rPr lang="en-US" sz="3200" dirty="0" err="1" smtClean="0"/>
              <a:t>Consuegra</a:t>
            </a:r>
            <a:endParaRPr lang="en-US" sz="3200" dirty="0" smtClean="0"/>
          </a:p>
          <a:p>
            <a:r>
              <a:rPr lang="en-US" sz="3200" dirty="0" err="1" smtClean="0"/>
              <a:t>Grupo</a:t>
            </a:r>
            <a:r>
              <a:rPr lang="en-US" sz="3200" dirty="0" smtClean="0"/>
              <a:t> 4 – Los </a:t>
            </a:r>
            <a:r>
              <a:rPr lang="en-US" sz="3200" dirty="0" err="1" smtClean="0"/>
              <a:t>festivales</a:t>
            </a:r>
            <a:r>
              <a:rPr lang="en-US" sz="3200" dirty="0" smtClean="0"/>
              <a:t> de La Mancha y La </a:t>
            </a:r>
            <a:r>
              <a:rPr lang="en-US" sz="3200" dirty="0" err="1" smtClean="0"/>
              <a:t>cerámica</a:t>
            </a:r>
            <a:r>
              <a:rPr lang="en-US" sz="3200" dirty="0" smtClean="0"/>
              <a:t> de Talavera de la Reina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2820747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31</TotalTime>
  <Words>222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Summer</vt:lpstr>
      <vt:lpstr>Castilla-La Mancha</vt:lpstr>
      <vt:lpstr>Página 0</vt:lpstr>
      <vt:lpstr>Página 1</vt:lpstr>
      <vt:lpstr>Página 4</vt:lpstr>
      <vt:lpstr>Vocabulario</vt:lpstr>
      <vt:lpstr>Página 4</vt:lpstr>
      <vt:lpstr>Página 5</vt:lpstr>
      <vt:lpstr>Página 5</vt:lpstr>
      <vt:lpstr>Páginas 36-37</vt:lpstr>
      <vt:lpstr>Después de leer…</vt:lpstr>
    </vt:vector>
  </TitlesOfParts>
  <Company>Trumbull Board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Castilla-La Mancha</dc:title>
  <dc:creator>Michele Slais</dc:creator>
  <cp:lastModifiedBy>Temp</cp:lastModifiedBy>
  <cp:revision>4</cp:revision>
  <dcterms:created xsi:type="dcterms:W3CDTF">2013-09-22T19:20:31Z</dcterms:created>
  <dcterms:modified xsi:type="dcterms:W3CDTF">2013-09-23T11:02:24Z</dcterms:modified>
</cp:coreProperties>
</file>