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3/19/2014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3/19/2014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3/19/2014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3/19/2014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3/19/2014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3/19/2014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   </a:t>
            </a:r>
            <a:r>
              <a:rPr lang="en-US" dirty="0"/>
              <a:t> </a:t>
            </a:r>
            <a:r>
              <a:rPr lang="en-US" dirty="0" smtClean="0"/>
              <a:t>             El Caribe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49634"/>
            <a:ext cx="3779094" cy="2830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21" y="3380308"/>
            <a:ext cx="5199163" cy="314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4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66" y="311058"/>
            <a:ext cx="87878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9. ¿</a:t>
            </a:r>
            <a:r>
              <a:rPr lang="en-US" sz="4400" dirty="0" err="1" smtClean="0">
                <a:latin typeface="Charter Roman"/>
                <a:cs typeface="Charter Roman"/>
              </a:rPr>
              <a:t>Cuáles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territorios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caribeños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perdió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España</a:t>
            </a:r>
            <a:r>
              <a:rPr lang="en-US" sz="4400" dirty="0" smtClean="0">
                <a:latin typeface="Charter Roman"/>
                <a:cs typeface="Charter Roman"/>
              </a:rPr>
              <a:t> en la Guerra Hispano-</a:t>
            </a:r>
            <a:r>
              <a:rPr lang="en-US" sz="4400" dirty="0" err="1" smtClean="0">
                <a:latin typeface="Charter Roman"/>
                <a:cs typeface="Charter Roman"/>
              </a:rPr>
              <a:t>norteamericana</a:t>
            </a:r>
            <a:r>
              <a:rPr lang="en-US" sz="4400" dirty="0" smtClean="0">
                <a:latin typeface="Charter Roman"/>
                <a:cs typeface="Charter Roman"/>
              </a:rPr>
              <a:t>?</a:t>
            </a:r>
          </a:p>
          <a:p>
            <a:endParaRPr lang="en-US" sz="4400" dirty="0">
              <a:latin typeface="Charter Roman"/>
              <a:cs typeface="Charter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966" y="4110325"/>
            <a:ext cx="8581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Charter Roman"/>
                <a:cs typeface="Charter Roman"/>
              </a:rPr>
              <a:t>Perdió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las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islas</a:t>
            </a:r>
            <a:r>
              <a:rPr lang="en-US" sz="4400" dirty="0" smtClean="0">
                <a:latin typeface="Charter Roman"/>
                <a:cs typeface="Charter Roman"/>
              </a:rPr>
              <a:t> de Puerto Rico y Cuba. </a:t>
            </a:r>
            <a:endParaRPr lang="en-US" sz="4400" dirty="0">
              <a:latin typeface="Charter Roman"/>
              <a:cs typeface="Charter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323" y="2392315"/>
            <a:ext cx="2827481" cy="188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2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66" y="311058"/>
            <a:ext cx="87878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10. ¿</a:t>
            </a:r>
            <a:r>
              <a:rPr lang="en-US" sz="4400" dirty="0" err="1" smtClean="0">
                <a:latin typeface="Charter Roman"/>
                <a:cs typeface="Charter Roman"/>
              </a:rPr>
              <a:t>Qué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país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fue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invadido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por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Haití</a:t>
            </a:r>
            <a:r>
              <a:rPr lang="en-US" sz="4400" dirty="0" smtClean="0">
                <a:latin typeface="Charter Roman"/>
                <a:cs typeface="Charter Roman"/>
              </a:rPr>
              <a:t> en 1822? ¿</a:t>
            </a:r>
            <a:r>
              <a:rPr lang="en-US" sz="4400" dirty="0" err="1" smtClean="0">
                <a:latin typeface="Charter Roman"/>
                <a:cs typeface="Charter Roman"/>
              </a:rPr>
              <a:t>Por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cuántos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años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mantuvieron</a:t>
            </a:r>
            <a:r>
              <a:rPr lang="en-US" sz="4400" dirty="0" smtClean="0">
                <a:latin typeface="Charter Roman"/>
                <a:cs typeface="Charter Roman"/>
              </a:rPr>
              <a:t> control?</a:t>
            </a:r>
          </a:p>
          <a:p>
            <a:endParaRPr lang="en-US" sz="4400" dirty="0">
              <a:latin typeface="Charter Roman"/>
              <a:cs typeface="Charter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966" y="4110325"/>
            <a:ext cx="85818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La </a:t>
            </a:r>
            <a:r>
              <a:rPr lang="en-US" sz="4400" dirty="0" err="1" smtClean="0">
                <a:latin typeface="Charter Roman"/>
                <a:cs typeface="Charter Roman"/>
              </a:rPr>
              <a:t>República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Dominicana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fue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invadida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por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Haití</a:t>
            </a:r>
            <a:r>
              <a:rPr lang="en-US" sz="4400" dirty="0" smtClean="0">
                <a:latin typeface="Charter Roman"/>
                <a:cs typeface="Charter Roman"/>
              </a:rPr>
              <a:t>.  </a:t>
            </a:r>
            <a:r>
              <a:rPr lang="en-US" sz="4400" dirty="0" err="1" smtClean="0">
                <a:latin typeface="Charter Roman"/>
                <a:cs typeface="Charter Roman"/>
              </a:rPr>
              <a:t>Veinte</a:t>
            </a:r>
            <a:r>
              <a:rPr lang="en-US" sz="4400" dirty="0" smtClean="0">
                <a:latin typeface="Charter Roman"/>
                <a:cs typeface="Charter Roman"/>
              </a:rPr>
              <a:t> y dos </a:t>
            </a:r>
            <a:r>
              <a:rPr lang="en-US" sz="4400" dirty="0" err="1" smtClean="0">
                <a:latin typeface="Charter Roman"/>
                <a:cs typeface="Charter Roman"/>
              </a:rPr>
              <a:t>años</a:t>
            </a:r>
            <a:r>
              <a:rPr lang="en-US" sz="4400" dirty="0" smtClean="0">
                <a:latin typeface="Charter Roman"/>
                <a:cs typeface="Charter Roman"/>
              </a:rPr>
              <a:t>.</a:t>
            </a:r>
            <a:endParaRPr lang="en-US" sz="4400" dirty="0">
              <a:latin typeface="Charter Roman"/>
              <a:cs typeface="Charter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192" y="1856788"/>
            <a:ext cx="3047529" cy="22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7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66" y="311058"/>
            <a:ext cx="8787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11. ¿</a:t>
            </a:r>
            <a:r>
              <a:rPr lang="en-US" sz="4400" dirty="0" err="1" smtClean="0">
                <a:latin typeface="Charter Roman"/>
                <a:cs typeface="Charter Roman"/>
              </a:rPr>
              <a:t>Quién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tomó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poder</a:t>
            </a:r>
            <a:r>
              <a:rPr lang="en-US" sz="4400" dirty="0" smtClean="0">
                <a:latin typeface="Charter Roman"/>
                <a:cs typeface="Charter Roman"/>
              </a:rPr>
              <a:t> en Cuba en 1959?</a:t>
            </a:r>
          </a:p>
          <a:p>
            <a:endParaRPr lang="en-US" sz="4400" dirty="0">
              <a:latin typeface="Charter Roman"/>
              <a:cs typeface="Charter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966" y="4110325"/>
            <a:ext cx="8581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Fidel Castro</a:t>
            </a:r>
            <a:endParaRPr lang="en-US" sz="4400" dirty="0">
              <a:latin typeface="Charter Roman"/>
              <a:cs typeface="Charter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675" y="1518214"/>
            <a:ext cx="3513644" cy="259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6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66" y="311058"/>
            <a:ext cx="87878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12. </a:t>
            </a:r>
            <a:r>
              <a:rPr lang="en-US" sz="4400" dirty="0" err="1" smtClean="0">
                <a:latin typeface="Charter Roman"/>
                <a:cs typeface="Charter Roman"/>
              </a:rPr>
              <a:t>Nombra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tres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artefactos</a:t>
            </a:r>
            <a:r>
              <a:rPr lang="en-US" sz="4400" dirty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taínos</a:t>
            </a:r>
            <a:r>
              <a:rPr lang="en-US" sz="4400" dirty="0" smtClean="0">
                <a:latin typeface="Charter Roman"/>
                <a:cs typeface="Charter Roman"/>
              </a:rPr>
              <a:t>.</a:t>
            </a:r>
          </a:p>
          <a:p>
            <a:endParaRPr lang="en-US" sz="4400" dirty="0">
              <a:latin typeface="Charter Roman"/>
              <a:cs typeface="Charter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966" y="4110325"/>
            <a:ext cx="8581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Ollas, </a:t>
            </a:r>
            <a:r>
              <a:rPr lang="en-US" sz="4400" dirty="0" err="1" smtClean="0">
                <a:latin typeface="Charter Roman"/>
                <a:cs typeface="Charter Roman"/>
              </a:rPr>
              <a:t>joyas</a:t>
            </a:r>
            <a:r>
              <a:rPr lang="en-US" sz="4400" dirty="0" smtClean="0">
                <a:latin typeface="Charter Roman"/>
                <a:cs typeface="Charter Roman"/>
              </a:rPr>
              <a:t>, </a:t>
            </a:r>
            <a:r>
              <a:rPr lang="en-US" sz="4400" dirty="0" err="1" smtClean="0">
                <a:latin typeface="Charter Roman"/>
                <a:cs typeface="Charter Roman"/>
              </a:rPr>
              <a:t>muebles</a:t>
            </a:r>
            <a:endParaRPr lang="en-US" sz="4400" dirty="0">
              <a:latin typeface="Charter Roman"/>
              <a:cs typeface="Charter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497" y="2002633"/>
            <a:ext cx="3134355" cy="1755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809" y="1304132"/>
            <a:ext cx="1843780" cy="2806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0154"/>
            <a:ext cx="3226789" cy="223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66" y="311058"/>
            <a:ext cx="87878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13. ¿De </a:t>
            </a:r>
            <a:r>
              <a:rPr lang="en-US" sz="4400" dirty="0" err="1" smtClean="0">
                <a:latin typeface="Charter Roman"/>
                <a:cs typeface="Charter Roman"/>
              </a:rPr>
              <a:t>qué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están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hechas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las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esculturas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coloniales</a:t>
            </a:r>
            <a:r>
              <a:rPr lang="en-US" sz="4400" dirty="0" smtClean="0">
                <a:latin typeface="Charter Roman"/>
                <a:cs typeface="Charter Roman"/>
              </a:rPr>
              <a:t> de Puerto Rico?</a:t>
            </a:r>
          </a:p>
          <a:p>
            <a:endParaRPr lang="en-US" sz="4400" dirty="0">
              <a:latin typeface="Charter Roman"/>
              <a:cs typeface="Charter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966" y="4367741"/>
            <a:ext cx="8581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Madera </a:t>
            </a:r>
            <a:r>
              <a:rPr lang="en-US" sz="4400" dirty="0" err="1" smtClean="0">
                <a:latin typeface="Charter Roman"/>
                <a:cs typeface="Charter Roman"/>
              </a:rPr>
              <a:t>fina</a:t>
            </a:r>
            <a:endParaRPr lang="en-US" sz="4400" dirty="0">
              <a:latin typeface="Charter Roman"/>
              <a:cs typeface="Charter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668" y="1779451"/>
            <a:ext cx="1995989" cy="266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1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9447"/>
            <a:ext cx="87878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14. ¿</a:t>
            </a:r>
            <a:r>
              <a:rPr lang="en-US" sz="4400" dirty="0" err="1" smtClean="0">
                <a:latin typeface="Charter Roman"/>
                <a:cs typeface="Charter Roman"/>
              </a:rPr>
              <a:t>Qué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está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celebrando</a:t>
            </a:r>
            <a:r>
              <a:rPr lang="en-US" sz="4400" dirty="0" smtClean="0">
                <a:latin typeface="Charter Roman"/>
                <a:cs typeface="Charter Roman"/>
              </a:rPr>
              <a:t> la </a:t>
            </a:r>
            <a:r>
              <a:rPr lang="en-US" sz="4400" dirty="0" err="1" smtClean="0">
                <a:latin typeface="Charter Roman"/>
                <a:cs typeface="Charter Roman"/>
              </a:rPr>
              <a:t>gente</a:t>
            </a:r>
            <a:r>
              <a:rPr lang="en-US" sz="4400" dirty="0" smtClean="0">
                <a:latin typeface="Charter Roman"/>
                <a:cs typeface="Charter Roman"/>
              </a:rPr>
              <a:t> El </a:t>
            </a:r>
            <a:r>
              <a:rPr lang="en-US" sz="4400" dirty="0" err="1" smtClean="0">
                <a:latin typeface="Charter Roman"/>
                <a:cs typeface="Charter Roman"/>
              </a:rPr>
              <a:t>Velorio</a:t>
            </a:r>
            <a:r>
              <a:rPr lang="en-US" sz="4400" dirty="0" smtClean="0">
                <a:latin typeface="Charter Roman"/>
                <a:cs typeface="Charter Roman"/>
              </a:rPr>
              <a:t>? ¿</a:t>
            </a:r>
            <a:r>
              <a:rPr lang="en-US" sz="4400" dirty="0" err="1" smtClean="0">
                <a:latin typeface="Charter Roman"/>
                <a:cs typeface="Charter Roman"/>
              </a:rPr>
              <a:t>Quién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pintó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este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cuadro</a:t>
            </a:r>
            <a:r>
              <a:rPr lang="en-US" sz="4400" dirty="0" smtClean="0">
                <a:latin typeface="Charter Roman"/>
                <a:cs typeface="Charter Roman"/>
              </a:rPr>
              <a:t> y de </a:t>
            </a:r>
            <a:r>
              <a:rPr lang="en-US" sz="4400" dirty="0" err="1" smtClean="0">
                <a:latin typeface="Charter Roman"/>
                <a:cs typeface="Charter Roman"/>
              </a:rPr>
              <a:t>dónde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es</a:t>
            </a:r>
            <a:r>
              <a:rPr lang="en-US" sz="4400" dirty="0" smtClean="0">
                <a:latin typeface="Charter Roman"/>
                <a:cs typeface="Charter Roman"/>
              </a:rPr>
              <a:t>?</a:t>
            </a:r>
          </a:p>
          <a:p>
            <a:endParaRPr lang="en-US" sz="4400" dirty="0">
              <a:latin typeface="Charter Roman"/>
              <a:cs typeface="Charter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966" y="4367741"/>
            <a:ext cx="85818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La </a:t>
            </a:r>
            <a:r>
              <a:rPr lang="en-US" sz="4400" dirty="0" err="1" smtClean="0">
                <a:latin typeface="Charter Roman"/>
                <a:cs typeface="Charter Roman"/>
              </a:rPr>
              <a:t>muerte</a:t>
            </a:r>
            <a:r>
              <a:rPr lang="en-US" sz="4400" dirty="0" smtClean="0">
                <a:latin typeface="Charter Roman"/>
                <a:cs typeface="Charter Roman"/>
              </a:rPr>
              <a:t> de un </a:t>
            </a:r>
            <a:r>
              <a:rPr lang="en-US" sz="4400" dirty="0" err="1" smtClean="0">
                <a:latin typeface="Charter Roman"/>
                <a:cs typeface="Charter Roman"/>
              </a:rPr>
              <a:t>niño</a:t>
            </a:r>
            <a:r>
              <a:rPr lang="en-US" sz="4400" dirty="0" smtClean="0">
                <a:latin typeface="Charter Roman"/>
                <a:cs typeface="Charter Roman"/>
              </a:rPr>
              <a:t>. José Francisco </a:t>
            </a:r>
            <a:r>
              <a:rPr lang="en-US" sz="4400" dirty="0" err="1" smtClean="0">
                <a:latin typeface="Charter Roman"/>
                <a:cs typeface="Charter Roman"/>
              </a:rPr>
              <a:t>Oller</a:t>
            </a:r>
            <a:r>
              <a:rPr lang="en-US" sz="4400" dirty="0" smtClean="0">
                <a:latin typeface="Charter Roman"/>
                <a:cs typeface="Charter Roman"/>
              </a:rPr>
              <a:t> y </a:t>
            </a:r>
            <a:r>
              <a:rPr lang="en-US" sz="4400" dirty="0" err="1" smtClean="0">
                <a:latin typeface="Charter Roman"/>
                <a:cs typeface="Charter Roman"/>
              </a:rPr>
              <a:t>Cesteros</a:t>
            </a:r>
            <a:r>
              <a:rPr lang="en-US" sz="4400" dirty="0" smtClean="0">
                <a:latin typeface="Charter Roman"/>
                <a:cs typeface="Charter Roman"/>
              </a:rPr>
              <a:t> de Puerto Rico.</a:t>
            </a:r>
            <a:endParaRPr lang="en-US" sz="4400" dirty="0">
              <a:latin typeface="Charter Roman"/>
              <a:cs typeface="Charter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117" y="1954641"/>
            <a:ext cx="3655883" cy="25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4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9447"/>
            <a:ext cx="8787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15. ¿</a:t>
            </a:r>
            <a:r>
              <a:rPr lang="en-US" sz="4400" dirty="0" err="1" smtClean="0">
                <a:latin typeface="Charter Roman"/>
                <a:cs typeface="Charter Roman"/>
              </a:rPr>
              <a:t>Qué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influencia</a:t>
            </a:r>
            <a:r>
              <a:rPr lang="en-US" sz="4400" dirty="0" smtClean="0">
                <a:latin typeface="Charter Roman"/>
                <a:cs typeface="Charter Roman"/>
              </a:rPr>
              <a:t> hay en la </a:t>
            </a:r>
            <a:r>
              <a:rPr lang="en-US" sz="4400" dirty="0" err="1" smtClean="0">
                <a:latin typeface="Charter Roman"/>
                <a:cs typeface="Charter Roman"/>
              </a:rPr>
              <a:t>obra</a:t>
            </a:r>
            <a:r>
              <a:rPr lang="en-US" sz="4400" dirty="0" smtClean="0">
                <a:latin typeface="Charter Roman"/>
                <a:cs typeface="Charter Roman"/>
              </a:rPr>
              <a:t> de </a:t>
            </a:r>
            <a:r>
              <a:rPr lang="en-US" sz="4400" dirty="0" err="1" smtClean="0">
                <a:latin typeface="Charter Roman"/>
                <a:cs typeface="Charter Roman"/>
              </a:rPr>
              <a:t>Wifredo</a:t>
            </a:r>
            <a:r>
              <a:rPr lang="en-US" sz="4400" dirty="0" smtClean="0">
                <a:latin typeface="Charter Roman"/>
                <a:cs typeface="Charter Roman"/>
              </a:rPr>
              <a:t> Lam? ¿De </a:t>
            </a:r>
            <a:r>
              <a:rPr lang="en-US" sz="4400" dirty="0" err="1" smtClean="0">
                <a:latin typeface="Charter Roman"/>
                <a:cs typeface="Charter Roman"/>
              </a:rPr>
              <a:t>dónde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es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él</a:t>
            </a:r>
            <a:r>
              <a:rPr lang="en-US" sz="4400" dirty="0" smtClean="0">
                <a:latin typeface="Charter Roman"/>
                <a:cs typeface="Charter Roman"/>
              </a:rPr>
              <a:t>?</a:t>
            </a:r>
          </a:p>
          <a:p>
            <a:endParaRPr lang="en-US" sz="4400" dirty="0">
              <a:latin typeface="Charter Roman"/>
              <a:cs typeface="Charter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966" y="4695702"/>
            <a:ext cx="8581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El </a:t>
            </a:r>
            <a:r>
              <a:rPr lang="en-US" sz="4400" dirty="0" err="1" smtClean="0">
                <a:latin typeface="Charter Roman"/>
                <a:cs typeface="Charter Roman"/>
              </a:rPr>
              <a:t>surrealismo</a:t>
            </a:r>
            <a:r>
              <a:rPr lang="en-US" sz="4400" dirty="0" smtClean="0">
                <a:latin typeface="Charter Roman"/>
                <a:cs typeface="Charter Roman"/>
              </a:rPr>
              <a:t> de Pablo Picasso.  </a:t>
            </a:r>
            <a:r>
              <a:rPr lang="en-US" sz="4400" dirty="0" err="1" smtClean="0">
                <a:latin typeface="Charter Roman"/>
                <a:cs typeface="Charter Roman"/>
              </a:rPr>
              <a:t>Es</a:t>
            </a:r>
            <a:r>
              <a:rPr lang="en-US" sz="4400" dirty="0" smtClean="0">
                <a:latin typeface="Charter Roman"/>
                <a:cs typeface="Charter Roman"/>
              </a:rPr>
              <a:t> de Cuba. </a:t>
            </a:r>
            <a:endParaRPr lang="en-US" sz="4400" dirty="0">
              <a:latin typeface="Charter Roman"/>
              <a:cs typeface="Charter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423" y="1544498"/>
            <a:ext cx="2533320" cy="31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4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6736"/>
            <a:ext cx="87878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16. ¿</a:t>
            </a:r>
            <a:r>
              <a:rPr lang="en-US" sz="4400" dirty="0" err="1" smtClean="0">
                <a:latin typeface="Charter Roman"/>
                <a:cs typeface="Charter Roman"/>
              </a:rPr>
              <a:t>Quién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es</a:t>
            </a:r>
            <a:r>
              <a:rPr lang="en-US" sz="4400" dirty="0" smtClean="0">
                <a:latin typeface="Charter Roman"/>
                <a:cs typeface="Charter Roman"/>
              </a:rPr>
              <a:t> Oscar de la </a:t>
            </a:r>
            <a:r>
              <a:rPr lang="en-US" sz="4400" dirty="0" err="1" smtClean="0">
                <a:latin typeface="Charter Roman"/>
                <a:cs typeface="Charter Roman"/>
              </a:rPr>
              <a:t>Renta</a:t>
            </a:r>
            <a:r>
              <a:rPr lang="en-US" sz="4400" dirty="0" smtClean="0">
                <a:latin typeface="Charter Roman"/>
                <a:cs typeface="Charter Roman"/>
              </a:rPr>
              <a:t>?</a:t>
            </a:r>
          </a:p>
          <a:p>
            <a:endParaRPr lang="en-US" sz="4400" dirty="0">
              <a:latin typeface="Charter Roman"/>
              <a:cs typeface="Charter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966" y="4112225"/>
            <a:ext cx="85818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Charter Roman"/>
                <a:cs typeface="Charter Roman"/>
              </a:rPr>
              <a:t>Trabajó</a:t>
            </a:r>
            <a:r>
              <a:rPr lang="en-US" sz="4400" dirty="0" smtClean="0">
                <a:latin typeface="Charter Roman"/>
                <a:cs typeface="Charter Roman"/>
              </a:rPr>
              <a:t> en la casa de Elizabeth Arden.  Era </a:t>
            </a:r>
            <a:r>
              <a:rPr lang="en-US" sz="4400" dirty="0" err="1" smtClean="0">
                <a:latin typeface="Charter Roman"/>
                <a:cs typeface="Charter Roman"/>
              </a:rPr>
              <a:t>diseñador</a:t>
            </a:r>
            <a:r>
              <a:rPr lang="en-US" sz="4400" dirty="0" smtClean="0">
                <a:latin typeface="Charter Roman"/>
                <a:cs typeface="Charter Roman"/>
              </a:rPr>
              <a:t> de </a:t>
            </a:r>
            <a:r>
              <a:rPr lang="en-US" sz="4400" dirty="0" err="1" smtClean="0">
                <a:latin typeface="Charter Roman"/>
                <a:cs typeface="Charter Roman"/>
              </a:rPr>
              <a:t>modas</a:t>
            </a:r>
            <a:r>
              <a:rPr lang="en-US" sz="4400" dirty="0" smtClean="0">
                <a:latin typeface="Charter Roman"/>
                <a:cs typeface="Charter Roman"/>
              </a:rPr>
              <a:t> de la </a:t>
            </a:r>
            <a:r>
              <a:rPr lang="en-US" sz="4400" dirty="0" err="1" smtClean="0">
                <a:latin typeface="Charter Roman"/>
                <a:cs typeface="Charter Roman"/>
              </a:rPr>
              <a:t>República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Dominicana</a:t>
            </a:r>
            <a:r>
              <a:rPr lang="en-US" sz="4400" dirty="0" smtClean="0">
                <a:latin typeface="Charter Roman"/>
                <a:cs typeface="Charter Roman"/>
              </a:rPr>
              <a:t>.  </a:t>
            </a:r>
            <a:endParaRPr lang="en-US" sz="4400" dirty="0">
              <a:latin typeface="Charter Roman"/>
              <a:cs typeface="Charter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80" y="1251143"/>
            <a:ext cx="1838520" cy="2581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316" y="1390739"/>
            <a:ext cx="3069064" cy="244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6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66" y="1372887"/>
            <a:ext cx="8787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400" dirty="0" smtClean="0">
                <a:latin typeface="Charter Roman"/>
                <a:cs typeface="Charter Roman"/>
              </a:rPr>
              <a:t>¿</a:t>
            </a:r>
            <a:r>
              <a:rPr lang="en-US" sz="4400" dirty="0" err="1" smtClean="0">
                <a:latin typeface="Charter Roman"/>
                <a:cs typeface="Charter Roman"/>
              </a:rPr>
              <a:t>Qué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es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una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Eleutherodactylus</a:t>
            </a:r>
            <a:r>
              <a:rPr lang="en-US" sz="4400" dirty="0" smtClean="0">
                <a:latin typeface="Charter Roman"/>
                <a:cs typeface="Charter Roman"/>
              </a:rPr>
              <a:t> Iberia?  ¿</a:t>
            </a:r>
            <a:r>
              <a:rPr lang="en-US" sz="4400" dirty="0" err="1" smtClean="0">
                <a:latin typeface="Charter Roman"/>
                <a:cs typeface="Charter Roman"/>
              </a:rPr>
              <a:t>Dónde</a:t>
            </a:r>
            <a:r>
              <a:rPr lang="en-US" sz="4400" dirty="0" smtClean="0">
                <a:latin typeface="Charter Roman"/>
                <a:cs typeface="Charter Roman"/>
              </a:rPr>
              <a:t> se </a:t>
            </a:r>
            <a:r>
              <a:rPr lang="en-US" sz="4400" dirty="0" err="1" smtClean="0">
                <a:latin typeface="Charter Roman"/>
                <a:cs typeface="Charter Roman"/>
              </a:rPr>
              <a:t>encuentra</a:t>
            </a:r>
            <a:r>
              <a:rPr lang="en-US" sz="4400" dirty="0" smtClean="0">
                <a:latin typeface="Charter Roman"/>
                <a:cs typeface="Charter Roman"/>
              </a:rPr>
              <a:t>?</a:t>
            </a:r>
          </a:p>
          <a:p>
            <a:endParaRPr lang="en-US" sz="4400" dirty="0">
              <a:latin typeface="Charter Roman"/>
              <a:cs typeface="Charter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44" y="2973977"/>
            <a:ext cx="2102711" cy="1655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855" y="2663006"/>
            <a:ext cx="2638855" cy="19791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144" y="4474876"/>
            <a:ext cx="82517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Charter Roman"/>
                <a:cs typeface="Charter Roman"/>
              </a:rPr>
              <a:t>Es</a:t>
            </a:r>
            <a:r>
              <a:rPr lang="en-US" sz="4400" dirty="0" smtClean="0">
                <a:latin typeface="Charter Roman"/>
                <a:cs typeface="Charter Roman"/>
              </a:rPr>
              <a:t> la </a:t>
            </a:r>
            <a:r>
              <a:rPr lang="en-US" sz="4400" dirty="0" err="1" smtClean="0">
                <a:latin typeface="Charter Roman"/>
                <a:cs typeface="Charter Roman"/>
              </a:rPr>
              <a:t>rana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más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pequeña</a:t>
            </a:r>
            <a:r>
              <a:rPr lang="en-US" sz="4400" dirty="0" smtClean="0">
                <a:latin typeface="Charter Roman"/>
                <a:cs typeface="Charter Roman"/>
              </a:rPr>
              <a:t> del </a:t>
            </a:r>
            <a:r>
              <a:rPr lang="en-US" sz="4400" dirty="0" err="1" smtClean="0">
                <a:latin typeface="Charter Roman"/>
                <a:cs typeface="Charter Roman"/>
              </a:rPr>
              <a:t>hemisferio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norte</a:t>
            </a:r>
            <a:r>
              <a:rPr lang="en-US" sz="4400" dirty="0" smtClean="0">
                <a:latin typeface="Charter Roman"/>
                <a:cs typeface="Charter Roman"/>
              </a:rPr>
              <a:t>.  Se </a:t>
            </a:r>
            <a:r>
              <a:rPr lang="en-US" sz="4400" dirty="0" err="1" smtClean="0">
                <a:latin typeface="Charter Roman"/>
                <a:cs typeface="Charter Roman"/>
              </a:rPr>
              <a:t>encuentra</a:t>
            </a:r>
            <a:r>
              <a:rPr lang="en-US" sz="4400" dirty="0" smtClean="0">
                <a:latin typeface="Charter Roman"/>
                <a:cs typeface="Charter Roman"/>
              </a:rPr>
              <a:t> en el </a:t>
            </a:r>
            <a:r>
              <a:rPr lang="en-US" sz="4400" dirty="0" err="1" smtClean="0">
                <a:latin typeface="Charter Roman"/>
                <a:cs typeface="Charter Roman"/>
              </a:rPr>
              <a:t>bosque</a:t>
            </a:r>
            <a:r>
              <a:rPr lang="en-US" sz="4400" dirty="0" smtClean="0">
                <a:latin typeface="Charter Roman"/>
                <a:cs typeface="Charter Roman"/>
              </a:rPr>
              <a:t> tropical de Cuba.</a:t>
            </a:r>
            <a:endParaRPr lang="en-US" sz="4400" dirty="0">
              <a:latin typeface="Charter Roman"/>
              <a:cs typeface="Charter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598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66" y="311058"/>
            <a:ext cx="8787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2. ¿</a:t>
            </a:r>
            <a:r>
              <a:rPr lang="en-US" sz="4400" dirty="0" err="1" smtClean="0">
                <a:latin typeface="Charter Roman"/>
                <a:cs typeface="Charter Roman"/>
              </a:rPr>
              <a:t>Dónde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está</a:t>
            </a:r>
            <a:r>
              <a:rPr lang="en-US" sz="4400" dirty="0" smtClean="0">
                <a:latin typeface="Charter Roman"/>
                <a:cs typeface="Charter Roman"/>
              </a:rPr>
              <a:t> el </a:t>
            </a:r>
            <a:r>
              <a:rPr lang="en-US" sz="4400" dirty="0" err="1" smtClean="0">
                <a:latin typeface="Charter Roman"/>
                <a:cs typeface="Charter Roman"/>
              </a:rPr>
              <a:t>Alcázar</a:t>
            </a:r>
            <a:r>
              <a:rPr lang="en-US" sz="4400" dirty="0" smtClean="0">
                <a:latin typeface="Charter Roman"/>
                <a:cs typeface="Charter Roman"/>
              </a:rPr>
              <a:t> de Colón?  ¿</a:t>
            </a:r>
            <a:r>
              <a:rPr lang="en-US" sz="4400" dirty="0" err="1" smtClean="0">
                <a:latin typeface="Charter Roman"/>
                <a:cs typeface="Charter Roman"/>
              </a:rPr>
              <a:t>Cómo</a:t>
            </a:r>
            <a:r>
              <a:rPr lang="en-US" sz="4400" dirty="0" smtClean="0">
                <a:latin typeface="Charter Roman"/>
                <a:cs typeface="Charter Roman"/>
              </a:rPr>
              <a:t> se </a:t>
            </a:r>
            <a:r>
              <a:rPr lang="en-US" sz="4400" dirty="0" err="1" smtClean="0">
                <a:latin typeface="Charter Roman"/>
                <a:cs typeface="Charter Roman"/>
              </a:rPr>
              <a:t>usa</a:t>
            </a:r>
            <a:r>
              <a:rPr lang="en-US" sz="4400" dirty="0" smtClean="0">
                <a:latin typeface="Charter Roman"/>
                <a:cs typeface="Charter Roman"/>
              </a:rPr>
              <a:t> hoy?</a:t>
            </a:r>
          </a:p>
          <a:p>
            <a:endParaRPr lang="en-US" sz="4400" dirty="0">
              <a:latin typeface="Charter Roman"/>
              <a:cs typeface="Charter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144" y="4663648"/>
            <a:ext cx="82517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Charter Roman"/>
                <a:cs typeface="Charter Roman"/>
              </a:rPr>
              <a:t>Está</a:t>
            </a:r>
            <a:r>
              <a:rPr lang="en-US" sz="4400" dirty="0" smtClean="0">
                <a:latin typeface="Charter Roman"/>
                <a:cs typeface="Charter Roman"/>
              </a:rPr>
              <a:t> en Santo Domingo.  Se </a:t>
            </a:r>
            <a:r>
              <a:rPr lang="en-US" sz="4400" dirty="0" err="1" smtClean="0">
                <a:latin typeface="Charter Roman"/>
                <a:cs typeface="Charter Roman"/>
              </a:rPr>
              <a:t>sirve</a:t>
            </a:r>
            <a:r>
              <a:rPr lang="en-US" sz="4400" dirty="0" smtClean="0">
                <a:latin typeface="Charter Roman"/>
                <a:cs typeface="Charter Roman"/>
              </a:rPr>
              <a:t> de </a:t>
            </a:r>
            <a:r>
              <a:rPr lang="en-US" sz="4400" dirty="0" err="1" smtClean="0">
                <a:latin typeface="Charter Roman"/>
                <a:cs typeface="Charter Roman"/>
              </a:rPr>
              <a:t>museo</a:t>
            </a:r>
            <a:r>
              <a:rPr lang="en-US" sz="4400" dirty="0" smtClean="0">
                <a:latin typeface="Charter Roman"/>
                <a:cs typeface="Charter Roman"/>
              </a:rPr>
              <a:t> hoy. </a:t>
            </a:r>
            <a:endParaRPr lang="en-US" sz="4400" dirty="0">
              <a:latin typeface="Charter Roman"/>
              <a:cs typeface="Charter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981" y="1702123"/>
            <a:ext cx="4138287" cy="310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3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66" y="311058"/>
            <a:ext cx="8787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3. ¿</a:t>
            </a:r>
            <a:r>
              <a:rPr lang="en-US" sz="4400" dirty="0" err="1" smtClean="0">
                <a:latin typeface="Charter Roman"/>
                <a:cs typeface="Charter Roman"/>
              </a:rPr>
              <a:t>Cuál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es</a:t>
            </a:r>
            <a:r>
              <a:rPr lang="en-US" sz="4400" dirty="0" smtClean="0">
                <a:latin typeface="Charter Roman"/>
                <a:cs typeface="Charter Roman"/>
              </a:rPr>
              <a:t> un </a:t>
            </a:r>
            <a:r>
              <a:rPr lang="en-US" sz="4400" dirty="0" err="1" smtClean="0">
                <a:latin typeface="Charter Roman"/>
                <a:cs typeface="Charter Roman"/>
              </a:rPr>
              <a:t>desastre</a:t>
            </a:r>
            <a:r>
              <a:rPr lang="en-US" sz="4400" dirty="0" smtClean="0">
                <a:latin typeface="Charter Roman"/>
                <a:cs typeface="Charter Roman"/>
              </a:rPr>
              <a:t> natural del Caribe? ¿</a:t>
            </a:r>
            <a:r>
              <a:rPr lang="en-US" sz="4400" dirty="0" err="1" smtClean="0">
                <a:latin typeface="Charter Roman"/>
                <a:cs typeface="Charter Roman"/>
              </a:rPr>
              <a:t>Qué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efectos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tiene</a:t>
            </a:r>
            <a:r>
              <a:rPr lang="en-US" sz="4400" dirty="0" smtClean="0">
                <a:latin typeface="Charter Roman"/>
                <a:cs typeface="Charter Roman"/>
              </a:rPr>
              <a:t>?</a:t>
            </a:r>
          </a:p>
          <a:p>
            <a:endParaRPr lang="en-US" sz="4400" dirty="0">
              <a:latin typeface="Charter Roman"/>
              <a:cs typeface="Charter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966" y="4110325"/>
            <a:ext cx="85818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Los </a:t>
            </a:r>
            <a:r>
              <a:rPr lang="en-US" sz="4400" dirty="0" err="1" smtClean="0">
                <a:latin typeface="Charter Roman"/>
                <a:cs typeface="Charter Roman"/>
              </a:rPr>
              <a:t>huracanes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causan</a:t>
            </a:r>
            <a:r>
              <a:rPr lang="en-US" sz="4400" dirty="0" smtClean="0">
                <a:latin typeface="Charter Roman"/>
                <a:cs typeface="Charter Roman"/>
              </a:rPr>
              <a:t> gran </a:t>
            </a:r>
            <a:r>
              <a:rPr lang="en-US" sz="4400" dirty="0" err="1" smtClean="0">
                <a:latin typeface="Charter Roman"/>
                <a:cs typeface="Charter Roman"/>
              </a:rPr>
              <a:t>destrucción</a:t>
            </a:r>
            <a:r>
              <a:rPr lang="en-US" sz="4400" dirty="0" smtClean="0">
                <a:latin typeface="Charter Roman"/>
                <a:cs typeface="Charter Roman"/>
              </a:rPr>
              <a:t>, </a:t>
            </a:r>
            <a:r>
              <a:rPr lang="en-US" sz="4400" dirty="0" err="1" smtClean="0">
                <a:latin typeface="Charter Roman"/>
                <a:cs typeface="Charter Roman"/>
              </a:rPr>
              <a:t>inundaciones</a:t>
            </a:r>
            <a:r>
              <a:rPr lang="en-US" sz="4400" dirty="0" smtClean="0">
                <a:latin typeface="Charter Roman"/>
                <a:cs typeface="Charter Roman"/>
              </a:rPr>
              <a:t>, </a:t>
            </a:r>
            <a:r>
              <a:rPr lang="en-US" sz="4400" dirty="0" err="1" smtClean="0">
                <a:latin typeface="Charter Roman"/>
                <a:cs typeface="Charter Roman"/>
              </a:rPr>
              <a:t>fallos</a:t>
            </a:r>
            <a:r>
              <a:rPr lang="en-US" sz="4400" dirty="0" smtClean="0">
                <a:latin typeface="Charter Roman"/>
                <a:cs typeface="Charter Roman"/>
              </a:rPr>
              <a:t> de </a:t>
            </a:r>
            <a:r>
              <a:rPr lang="en-US" sz="4400" dirty="0" err="1" smtClean="0">
                <a:latin typeface="Charter Roman"/>
                <a:cs typeface="Charter Roman"/>
              </a:rPr>
              <a:t>electridad</a:t>
            </a:r>
            <a:r>
              <a:rPr lang="en-US" sz="4400" dirty="0">
                <a:latin typeface="Charter Roman"/>
                <a:cs typeface="Charter Roman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862118"/>
            <a:ext cx="33655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9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66" y="311058"/>
            <a:ext cx="8787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4. ¿</a:t>
            </a:r>
            <a:r>
              <a:rPr lang="en-US" sz="4400" dirty="0" err="1" smtClean="0">
                <a:latin typeface="Charter Roman"/>
                <a:cs typeface="Charter Roman"/>
              </a:rPr>
              <a:t>Dónde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está</a:t>
            </a:r>
            <a:r>
              <a:rPr lang="en-US" sz="4400" dirty="0" smtClean="0">
                <a:latin typeface="Charter Roman"/>
                <a:cs typeface="Charter Roman"/>
              </a:rPr>
              <a:t> el </a:t>
            </a:r>
            <a:r>
              <a:rPr lang="en-US" sz="4400" dirty="0" err="1" smtClean="0">
                <a:latin typeface="Charter Roman"/>
                <a:cs typeface="Charter Roman"/>
              </a:rPr>
              <a:t>telescopio</a:t>
            </a:r>
            <a:r>
              <a:rPr lang="en-US" sz="4400" dirty="0" smtClean="0">
                <a:latin typeface="Charter Roman"/>
                <a:cs typeface="Charter Roman"/>
              </a:rPr>
              <a:t> de un solo </a:t>
            </a:r>
            <a:r>
              <a:rPr lang="en-US" sz="4400" dirty="0" err="1" smtClean="0">
                <a:latin typeface="Charter Roman"/>
                <a:cs typeface="Charter Roman"/>
              </a:rPr>
              <a:t>plato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más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grande</a:t>
            </a:r>
            <a:r>
              <a:rPr lang="en-US" sz="4400" dirty="0" smtClean="0">
                <a:latin typeface="Charter Roman"/>
                <a:cs typeface="Charter Roman"/>
              </a:rPr>
              <a:t> del </a:t>
            </a:r>
            <a:r>
              <a:rPr lang="en-US" sz="4400" dirty="0" err="1" smtClean="0">
                <a:latin typeface="Charter Roman"/>
                <a:cs typeface="Charter Roman"/>
              </a:rPr>
              <a:t>mundo</a:t>
            </a:r>
            <a:r>
              <a:rPr lang="en-US" sz="4400" dirty="0" smtClean="0">
                <a:latin typeface="Charter Roman"/>
                <a:cs typeface="Charter Roman"/>
              </a:rPr>
              <a:t>?</a:t>
            </a:r>
          </a:p>
          <a:p>
            <a:endParaRPr lang="en-US" sz="4400" dirty="0">
              <a:latin typeface="Charter Roman"/>
              <a:cs typeface="Charter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966" y="4110325"/>
            <a:ext cx="8581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Charter Roman"/>
                <a:cs typeface="Charter Roman"/>
              </a:rPr>
              <a:t>Está</a:t>
            </a:r>
            <a:r>
              <a:rPr lang="en-US" sz="4400" dirty="0" smtClean="0">
                <a:latin typeface="Charter Roman"/>
                <a:cs typeface="Charter Roman"/>
              </a:rPr>
              <a:t> en Puerto Rico.</a:t>
            </a:r>
            <a:endParaRPr lang="en-US" sz="4400" dirty="0">
              <a:latin typeface="Charter Roman"/>
              <a:cs typeface="Charter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15" y="1853878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2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66" y="311058"/>
            <a:ext cx="8787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5. ¿</a:t>
            </a:r>
            <a:r>
              <a:rPr lang="en-US" sz="4400" dirty="0" err="1" smtClean="0">
                <a:latin typeface="Charter Roman"/>
                <a:cs typeface="Charter Roman"/>
              </a:rPr>
              <a:t>Quiénes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atacaban</a:t>
            </a:r>
            <a:r>
              <a:rPr lang="en-US" sz="4400" dirty="0" smtClean="0">
                <a:latin typeface="Charter Roman"/>
                <a:cs typeface="Charter Roman"/>
              </a:rPr>
              <a:t> a los </a:t>
            </a:r>
            <a:r>
              <a:rPr lang="en-US" sz="4400" dirty="0" err="1">
                <a:latin typeface="Charter Roman"/>
                <a:cs typeface="Charter Roman"/>
              </a:rPr>
              <a:t>T</a:t>
            </a:r>
            <a:r>
              <a:rPr lang="en-US" sz="4400" dirty="0" err="1" smtClean="0">
                <a:latin typeface="Charter Roman"/>
                <a:cs typeface="Charter Roman"/>
              </a:rPr>
              <a:t>aínos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frecuentemente</a:t>
            </a:r>
            <a:r>
              <a:rPr lang="en-US" sz="4400" dirty="0" smtClean="0">
                <a:latin typeface="Charter Roman"/>
                <a:cs typeface="Charter Roman"/>
              </a:rPr>
              <a:t>?</a:t>
            </a:r>
          </a:p>
          <a:p>
            <a:endParaRPr lang="en-US" sz="4400" dirty="0">
              <a:latin typeface="Charter Roman"/>
              <a:cs typeface="Charter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966" y="4110325"/>
            <a:ext cx="8581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Los </a:t>
            </a:r>
            <a:r>
              <a:rPr lang="en-US" sz="4400" dirty="0" err="1" smtClean="0">
                <a:latin typeface="Charter Roman"/>
                <a:cs typeface="Charter Roman"/>
              </a:rPr>
              <a:t>Caribes</a:t>
            </a:r>
            <a:endParaRPr lang="en-US" sz="4400" dirty="0">
              <a:latin typeface="Charter Roman"/>
              <a:cs typeface="Charter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364" y="1711016"/>
            <a:ext cx="3649465" cy="251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5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66" y="311058"/>
            <a:ext cx="89380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6.  ¿</a:t>
            </a:r>
            <a:r>
              <a:rPr lang="en-US" sz="4400" dirty="0" err="1" smtClean="0">
                <a:latin typeface="Charter Roman"/>
                <a:cs typeface="Charter Roman"/>
              </a:rPr>
              <a:t>Dónde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construyeron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sus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fortalezas</a:t>
            </a:r>
            <a:r>
              <a:rPr lang="en-US" sz="4400" dirty="0" smtClean="0">
                <a:latin typeface="Charter Roman"/>
                <a:cs typeface="Charter Roman"/>
              </a:rPr>
              <a:t> los </a:t>
            </a:r>
            <a:r>
              <a:rPr lang="en-US" sz="4400" dirty="0" err="1" smtClean="0">
                <a:latin typeface="Charter Roman"/>
                <a:cs typeface="Charter Roman"/>
              </a:rPr>
              <a:t>españoles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durante</a:t>
            </a:r>
            <a:r>
              <a:rPr lang="en-US" sz="4400" dirty="0" smtClean="0">
                <a:latin typeface="Charter Roman"/>
                <a:cs typeface="Charter Roman"/>
              </a:rPr>
              <a:t> el </a:t>
            </a:r>
            <a:r>
              <a:rPr lang="en-US" sz="4400" dirty="0" err="1" smtClean="0">
                <a:latin typeface="Charter Roman"/>
                <a:cs typeface="Charter Roman"/>
              </a:rPr>
              <a:t>siglo</a:t>
            </a:r>
            <a:r>
              <a:rPr lang="en-US" sz="4400" dirty="0" smtClean="0">
                <a:latin typeface="Charter Roman"/>
                <a:cs typeface="Charter Roman"/>
              </a:rPr>
              <a:t> XVI?  ¿</a:t>
            </a:r>
            <a:r>
              <a:rPr lang="en-US" sz="4400" dirty="0" err="1" smtClean="0">
                <a:latin typeface="Charter Roman"/>
                <a:cs typeface="Charter Roman"/>
              </a:rPr>
              <a:t>Cuál</a:t>
            </a:r>
            <a:r>
              <a:rPr lang="en-US" sz="4400" dirty="0" smtClean="0">
                <a:latin typeface="Charter Roman"/>
                <a:cs typeface="Charter Roman"/>
              </a:rPr>
              <a:t> era </a:t>
            </a:r>
            <a:r>
              <a:rPr lang="en-US" sz="4400" dirty="0" err="1" smtClean="0">
                <a:latin typeface="Charter Roman"/>
                <a:cs typeface="Charter Roman"/>
              </a:rPr>
              <a:t>su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propósito</a:t>
            </a:r>
            <a:r>
              <a:rPr lang="en-US" sz="4400" dirty="0" smtClean="0">
                <a:latin typeface="Charter Roman"/>
                <a:cs typeface="Charter Roman"/>
              </a:rPr>
              <a:t>? </a:t>
            </a:r>
          </a:p>
          <a:p>
            <a:endParaRPr lang="en-US" sz="4400" dirty="0">
              <a:latin typeface="Charter Roman"/>
              <a:cs typeface="Charter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815779"/>
            <a:ext cx="8993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Las </a:t>
            </a:r>
            <a:r>
              <a:rPr lang="en-US" sz="4400" dirty="0" err="1" smtClean="0">
                <a:latin typeface="Charter Roman"/>
                <a:cs typeface="Charter Roman"/>
              </a:rPr>
              <a:t>construyeron</a:t>
            </a:r>
            <a:r>
              <a:rPr lang="en-US" sz="4400" dirty="0" smtClean="0">
                <a:latin typeface="Charter Roman"/>
                <a:cs typeface="Charter Roman"/>
              </a:rPr>
              <a:t> en Puerto Rico, Cuba, Hispaniola y Cartagena de </a:t>
            </a:r>
            <a:r>
              <a:rPr lang="en-US" sz="4400" dirty="0" err="1" smtClean="0">
                <a:latin typeface="Charter Roman"/>
                <a:cs typeface="Charter Roman"/>
              </a:rPr>
              <a:t>Indias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para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protegerse</a:t>
            </a:r>
            <a:r>
              <a:rPr lang="en-US" sz="4400" dirty="0" smtClean="0">
                <a:latin typeface="Charter Roman"/>
                <a:cs typeface="Charter Roman"/>
              </a:rPr>
              <a:t> de </a:t>
            </a:r>
            <a:r>
              <a:rPr lang="en-US" sz="4400" dirty="0" err="1" smtClean="0">
                <a:latin typeface="Charter Roman"/>
                <a:cs typeface="Charter Roman"/>
              </a:rPr>
              <a:t>Holanda</a:t>
            </a:r>
            <a:r>
              <a:rPr lang="en-US" sz="4400" dirty="0" smtClean="0">
                <a:latin typeface="Charter Roman"/>
                <a:cs typeface="Charter Roman"/>
              </a:rPr>
              <a:t>, </a:t>
            </a:r>
            <a:r>
              <a:rPr lang="en-US" sz="4400" dirty="0" err="1" smtClean="0">
                <a:latin typeface="Charter Roman"/>
                <a:cs typeface="Charter Roman"/>
              </a:rPr>
              <a:t>Inglaterra</a:t>
            </a:r>
            <a:r>
              <a:rPr lang="en-US" sz="4400" dirty="0" smtClean="0">
                <a:latin typeface="Charter Roman"/>
                <a:cs typeface="Charter Roman"/>
              </a:rPr>
              <a:t>, </a:t>
            </a:r>
            <a:r>
              <a:rPr lang="en-US" sz="4400" dirty="0" err="1" smtClean="0">
                <a:latin typeface="Charter Roman"/>
                <a:cs typeface="Charter Roman"/>
              </a:rPr>
              <a:t>Francia</a:t>
            </a:r>
            <a:r>
              <a:rPr lang="en-US" sz="4400" dirty="0" smtClean="0">
                <a:latin typeface="Charter Roman"/>
                <a:cs typeface="Charter Roman"/>
              </a:rPr>
              <a:t>, y </a:t>
            </a:r>
            <a:r>
              <a:rPr lang="en-US" sz="4400" dirty="0" err="1" smtClean="0">
                <a:latin typeface="Charter Roman"/>
                <a:cs typeface="Charter Roman"/>
              </a:rPr>
              <a:t>otros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piratas</a:t>
            </a:r>
            <a:r>
              <a:rPr lang="en-US" sz="4400" dirty="0" smtClean="0">
                <a:latin typeface="Charter Roman"/>
                <a:cs typeface="Charter Roman"/>
              </a:rPr>
              <a:t>. </a:t>
            </a:r>
            <a:endParaRPr lang="en-US" sz="4400" dirty="0">
              <a:latin typeface="Charter Roman"/>
              <a:cs typeface="Charter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11" y="2369964"/>
            <a:ext cx="2348278" cy="1758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515" y="2369964"/>
            <a:ext cx="1899630" cy="1699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895" y="2389158"/>
            <a:ext cx="2053846" cy="151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4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66" y="311058"/>
            <a:ext cx="8787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7. ¿En </a:t>
            </a:r>
            <a:r>
              <a:rPr lang="en-US" sz="4400" dirty="0" err="1" smtClean="0">
                <a:latin typeface="Charter Roman"/>
                <a:cs typeface="Charter Roman"/>
              </a:rPr>
              <a:t>qué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año</a:t>
            </a:r>
            <a:r>
              <a:rPr lang="en-US" sz="4400" dirty="0" smtClean="0">
                <a:latin typeface="Charter Roman"/>
                <a:cs typeface="Charter Roman"/>
              </a:rPr>
              <a:t> Colón </a:t>
            </a:r>
            <a:r>
              <a:rPr lang="en-US" sz="4400" dirty="0" err="1" smtClean="0">
                <a:latin typeface="Charter Roman"/>
                <a:cs typeface="Charter Roman"/>
              </a:rPr>
              <a:t>descubrió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América</a:t>
            </a:r>
            <a:r>
              <a:rPr lang="en-US" sz="4400" dirty="0" smtClean="0">
                <a:latin typeface="Charter Roman"/>
                <a:cs typeface="Charter Roman"/>
              </a:rPr>
              <a:t>?  ¿A </a:t>
            </a:r>
            <a:r>
              <a:rPr lang="en-US" sz="4400" dirty="0" err="1" smtClean="0">
                <a:latin typeface="Charter Roman"/>
                <a:cs typeface="Charter Roman"/>
              </a:rPr>
              <a:t>cuál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isla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llegó</a:t>
            </a:r>
            <a:r>
              <a:rPr lang="en-US" sz="4400" dirty="0" smtClean="0">
                <a:latin typeface="Charter Roman"/>
                <a:cs typeface="Charter Roman"/>
              </a:rPr>
              <a:t>?</a:t>
            </a:r>
          </a:p>
          <a:p>
            <a:endParaRPr lang="en-US" sz="4400" dirty="0">
              <a:latin typeface="Charter Roman"/>
              <a:cs typeface="Charter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966" y="4110325"/>
            <a:ext cx="8581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harter Roman"/>
                <a:cs typeface="Charter Roman"/>
              </a:rPr>
              <a:t>Mil </a:t>
            </a:r>
            <a:r>
              <a:rPr lang="en-US" sz="4400" smtClean="0">
                <a:latin typeface="Charter Roman"/>
                <a:cs typeface="Charter Roman"/>
              </a:rPr>
              <a:t>cuatrocientos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noventa</a:t>
            </a:r>
            <a:r>
              <a:rPr lang="en-US" sz="4400" dirty="0" smtClean="0">
                <a:latin typeface="Charter Roman"/>
                <a:cs typeface="Charter Roman"/>
              </a:rPr>
              <a:t> y dos</a:t>
            </a:r>
          </a:p>
          <a:p>
            <a:r>
              <a:rPr lang="en-US" sz="4400" dirty="0" smtClean="0">
                <a:latin typeface="Charter Roman"/>
                <a:cs typeface="Charter Roman"/>
              </a:rPr>
              <a:t>San Salvador, Bahamas</a:t>
            </a:r>
            <a:endParaRPr lang="en-US" sz="4400" dirty="0">
              <a:latin typeface="Charter Roman"/>
              <a:cs typeface="Charter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30" y="1900217"/>
            <a:ext cx="34671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66" y="311058"/>
            <a:ext cx="8787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harter Roman"/>
                <a:cs typeface="Charter Roman"/>
              </a:rPr>
              <a:t>8</a:t>
            </a:r>
            <a:r>
              <a:rPr lang="en-US" sz="4400" dirty="0" smtClean="0">
                <a:latin typeface="Charter Roman"/>
                <a:cs typeface="Charter Roman"/>
              </a:rPr>
              <a:t>. ¿</a:t>
            </a:r>
            <a:r>
              <a:rPr lang="en-US" sz="4400" dirty="0" err="1" smtClean="0">
                <a:latin typeface="Charter Roman"/>
                <a:cs typeface="Charter Roman"/>
              </a:rPr>
              <a:t>Qué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transformó</a:t>
            </a:r>
            <a:r>
              <a:rPr lang="en-US" sz="4400" dirty="0" smtClean="0">
                <a:latin typeface="Charter Roman"/>
                <a:cs typeface="Charter Roman"/>
              </a:rPr>
              <a:t> la </a:t>
            </a:r>
            <a:r>
              <a:rPr lang="en-US" sz="4400" dirty="0" err="1" smtClean="0">
                <a:latin typeface="Charter Roman"/>
                <a:cs typeface="Charter Roman"/>
              </a:rPr>
              <a:t>herencia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africana</a:t>
            </a:r>
            <a:r>
              <a:rPr lang="en-US" sz="4400" dirty="0" smtClean="0">
                <a:latin typeface="Charter Roman"/>
                <a:cs typeface="Charter Roman"/>
              </a:rPr>
              <a:t> en el Caribe?</a:t>
            </a:r>
          </a:p>
          <a:p>
            <a:endParaRPr lang="en-US" sz="4400" dirty="0">
              <a:latin typeface="Charter Roman"/>
              <a:cs typeface="Charter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966" y="4110325"/>
            <a:ext cx="8581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Charter Roman"/>
                <a:cs typeface="Charter Roman"/>
              </a:rPr>
              <a:t>Transformó</a:t>
            </a:r>
            <a:r>
              <a:rPr lang="en-US" sz="4400" dirty="0" smtClean="0">
                <a:latin typeface="Charter Roman"/>
                <a:cs typeface="Charter Roman"/>
              </a:rPr>
              <a:t> la </a:t>
            </a:r>
            <a:r>
              <a:rPr lang="en-US" sz="4400" dirty="0" err="1" smtClean="0">
                <a:latin typeface="Charter Roman"/>
                <a:cs typeface="Charter Roman"/>
              </a:rPr>
              <a:t>expresión</a:t>
            </a:r>
            <a:r>
              <a:rPr lang="en-US" sz="4400" dirty="0" smtClean="0">
                <a:latin typeface="Charter Roman"/>
                <a:cs typeface="Charter Roman"/>
              </a:rPr>
              <a:t> </a:t>
            </a:r>
            <a:r>
              <a:rPr lang="en-US" sz="4400" dirty="0" err="1" smtClean="0">
                <a:latin typeface="Charter Roman"/>
                <a:cs typeface="Charter Roman"/>
              </a:rPr>
              <a:t>artística</a:t>
            </a:r>
            <a:r>
              <a:rPr lang="en-US" sz="4400" dirty="0" smtClean="0">
                <a:latin typeface="Charter Roman"/>
                <a:cs typeface="Charter Roman"/>
              </a:rPr>
              <a:t>, </a:t>
            </a:r>
            <a:r>
              <a:rPr lang="en-US" sz="4400" dirty="0" err="1" smtClean="0">
                <a:latin typeface="Charter Roman"/>
                <a:cs typeface="Charter Roman"/>
              </a:rPr>
              <a:t>literaria</a:t>
            </a:r>
            <a:r>
              <a:rPr lang="en-US" sz="4400" dirty="0">
                <a:latin typeface="Charter Roman"/>
                <a:cs typeface="Charter Roman"/>
              </a:rPr>
              <a:t> </a:t>
            </a:r>
            <a:r>
              <a:rPr lang="en-US" sz="4400" dirty="0" smtClean="0">
                <a:latin typeface="Charter Roman"/>
                <a:cs typeface="Charter Roman"/>
              </a:rPr>
              <a:t>y cultural de la </a:t>
            </a:r>
            <a:r>
              <a:rPr lang="en-US" sz="4400" dirty="0" err="1" smtClean="0">
                <a:latin typeface="Charter Roman"/>
                <a:cs typeface="Charter Roman"/>
              </a:rPr>
              <a:t>región</a:t>
            </a:r>
            <a:r>
              <a:rPr lang="en-US" sz="4400" dirty="0" smtClean="0">
                <a:latin typeface="Charter Roman"/>
                <a:cs typeface="Charter Roman"/>
              </a:rPr>
              <a:t>. </a:t>
            </a:r>
            <a:endParaRPr lang="en-US" sz="4400" dirty="0">
              <a:latin typeface="Charter Roman"/>
              <a:cs typeface="Charter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866" y="1786225"/>
            <a:ext cx="3505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107</TotalTime>
  <Words>403</Words>
  <Application>Microsoft Office PowerPoint</Application>
  <PresentationFormat>On-screen Show (4:3)</PresentationFormat>
  <Paragraphs>34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Waveform</vt:lpstr>
      <vt:lpstr>                  El Caribe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Trumbull Board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Caribe</dc:title>
  <dc:creator>Michele Slais</dc:creator>
  <cp:lastModifiedBy>Temp</cp:lastModifiedBy>
  <cp:revision>9</cp:revision>
  <dcterms:created xsi:type="dcterms:W3CDTF">2014-03-19T00:16:15Z</dcterms:created>
  <dcterms:modified xsi:type="dcterms:W3CDTF">2014-03-19T11:37:33Z</dcterms:modified>
</cp:coreProperties>
</file>