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2" r:id="rId9"/>
    <p:sldId id="263" r:id="rId10"/>
    <p:sldId id="264" r:id="rId11"/>
    <p:sldId id="267" r:id="rId12"/>
    <p:sldId id="269" r:id="rId13"/>
    <p:sldId id="268" r:id="rId14"/>
  </p:sldIdLst>
  <p:sldSz cx="9144000" cy="6858000" type="screen4x3"/>
  <p:notesSz cx="7053263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4C394B2-5610-4EA1-9ADF-B630332D77C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3B106CD-B7CB-411C-9F0C-90C159B0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1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06CD-B7CB-411C-9F0C-90C159B0BF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7C4F7-B720-4281-BCAF-396CDD9929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3C47-9BF9-4D4E-8FD5-5DC5297F8A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7ED01-2E1F-4295-98C4-07A211767A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329E7-5A28-40EE-871A-8A02668DCE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41F59-A959-48DA-B715-1DC0A76BCF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C40CF-2B79-4801-A428-B67BEEEDE9B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31C5-5700-4AE7-8188-63C26B3B5D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9668F-B0A1-4854-8555-1D9F0719D0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839D2-02ED-48B9-AC23-9515CE2C0A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50B3-B590-4DDB-A780-06E5AC249B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D181D-B6CB-43CA-B6CF-C63DEEC5333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D0E57F-082A-4348-BCA4-EEB4B8C86632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¿</a:t>
            </a:r>
            <a:r>
              <a:rPr lang="en-US" dirty="0" err="1">
                <a:cs typeface="Arial" charset="0"/>
              </a:rPr>
              <a:t>Cómo</a:t>
            </a:r>
            <a:r>
              <a:rPr lang="en-US">
                <a:cs typeface="Arial" charset="0"/>
              </a:rPr>
              <a:t> te pusiste cuando…?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Verbos </a:t>
            </a:r>
            <a:r>
              <a:rPr lang="es-ES" dirty="0" smtClean="0"/>
              <a:t>Querer, Saber y Poder </a:t>
            </a:r>
            <a:r>
              <a:rPr lang="es-ES" dirty="0"/>
              <a:t>en el </a:t>
            </a:r>
            <a:r>
              <a:rPr lang="es-ES" dirty="0" err="1"/>
              <a:t>pret</a:t>
            </a:r>
            <a:r>
              <a:rPr lang="en-US" dirty="0" err="1">
                <a:cs typeface="Arial" charset="0"/>
              </a:rPr>
              <a:t>érito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PODER </a:t>
            </a:r>
            <a:r>
              <a:rPr lang="es-ES" dirty="0" smtClean="0"/>
              <a:t>en el 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Poder</a:t>
            </a:r>
            <a:r>
              <a:rPr lang="en-US" dirty="0" smtClean="0"/>
              <a:t> is often followed by </a:t>
            </a:r>
            <a:r>
              <a:rPr lang="en-US" b="1" u="sng" dirty="0" smtClean="0"/>
              <a:t>the infinitive. 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preterite</a:t>
            </a:r>
            <a:r>
              <a:rPr lang="en-US" dirty="0" smtClean="0"/>
              <a:t>, it is used to say </a:t>
            </a:r>
            <a:r>
              <a:rPr lang="en-US" b="1" u="sng" dirty="0" smtClean="0"/>
              <a:t>what one could and, in fact, was able to do.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pude</a:t>
            </a:r>
            <a:r>
              <a:rPr lang="en-US" dirty="0" smtClean="0"/>
              <a:t> </a:t>
            </a:r>
            <a:r>
              <a:rPr lang="en-US" dirty="0" err="1" smtClean="0"/>
              <a:t>asistir</a:t>
            </a:r>
            <a:r>
              <a:rPr lang="en-US" dirty="0" smtClean="0"/>
              <a:t> </a:t>
            </a:r>
            <a:r>
              <a:rPr lang="en-US" dirty="0" smtClean="0"/>
              <a:t>al </a:t>
            </a:r>
            <a:r>
              <a:rPr lang="en-US" dirty="0" smtClean="0"/>
              <a:t>funeral de Doña </a:t>
            </a:r>
            <a:r>
              <a:rPr lang="en-US" dirty="0" err="1" smtClean="0"/>
              <a:t>Lucía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u="sng" dirty="0" err="1" smtClean="0"/>
              <a:t>pudieron</a:t>
            </a:r>
            <a:r>
              <a:rPr lang="en-US" dirty="0" smtClean="0"/>
              <a:t> </a:t>
            </a:r>
            <a:r>
              <a:rPr lang="en-US" dirty="0" err="1" smtClean="0"/>
              <a:t>llegar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 a la </a:t>
            </a:r>
            <a:r>
              <a:rPr lang="en-US" dirty="0" err="1" smtClean="0"/>
              <a:t>misa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And to say </a:t>
            </a:r>
            <a:r>
              <a:rPr lang="en-US" b="1" u="sng" dirty="0" smtClean="0"/>
              <a:t>what one could not and, in fact, did not do. </a:t>
            </a:r>
          </a:p>
          <a:p>
            <a:pPr lvl="1"/>
            <a:r>
              <a:rPr lang="en-US" dirty="0" smtClean="0"/>
              <a:t>No </a:t>
            </a:r>
            <a:r>
              <a:rPr lang="en-US" b="1" u="sng" dirty="0" err="1" smtClean="0"/>
              <a:t>pude</a:t>
            </a:r>
            <a:r>
              <a:rPr lang="en-US" dirty="0" smtClean="0"/>
              <a:t> </a:t>
            </a:r>
            <a:r>
              <a:rPr lang="en-US" dirty="0" err="1" smtClean="0"/>
              <a:t>creer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Doña</a:t>
            </a:r>
            <a:r>
              <a:rPr lang="en-US" dirty="0" smtClean="0"/>
              <a:t> </a:t>
            </a:r>
            <a:r>
              <a:rPr lang="en-US" dirty="0" err="1" smtClean="0"/>
              <a:t>Lucía</a:t>
            </a:r>
            <a:r>
              <a:rPr lang="en-US" dirty="0" smtClean="0"/>
              <a:t> se </a:t>
            </a:r>
            <a:r>
              <a:rPr lang="en-US" dirty="0" err="1" smtClean="0"/>
              <a:t>murió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pretérito</a:t>
            </a:r>
            <a:r>
              <a:rPr lang="en-US" dirty="0" smtClean="0"/>
              <a:t> de 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/>
              <a:t>Saber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(to find out)</a:t>
            </a:r>
          </a:p>
          <a:p>
            <a:pPr algn="ctr">
              <a:buNone/>
            </a:pPr>
            <a:r>
              <a:rPr lang="en-US" dirty="0" err="1" smtClean="0"/>
              <a:t>Sup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Sup</a:t>
            </a:r>
            <a:r>
              <a:rPr lang="en-US" dirty="0" err="1" smtClean="0">
                <a:solidFill>
                  <a:srgbClr val="FF0000"/>
                </a:solidFill>
              </a:rPr>
              <a:t>iste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Sup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Sup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Sup</a:t>
            </a:r>
            <a:r>
              <a:rPr lang="en-US" dirty="0" err="1" smtClean="0">
                <a:solidFill>
                  <a:srgbClr val="FF0000"/>
                </a:solidFill>
              </a:rPr>
              <a:t>isteis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Sup</a:t>
            </a:r>
            <a:r>
              <a:rPr lang="en-US" dirty="0" err="1" smtClean="0">
                <a:solidFill>
                  <a:srgbClr val="FF0000"/>
                </a:solidFill>
              </a:rPr>
              <a:t>ieron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248400" y="1603047"/>
            <a:ext cx="2590800" cy="4525963"/>
          </a:xfrm>
        </p:spPr>
        <p:txBody>
          <a:bodyPr/>
          <a:lstStyle/>
          <a:p>
            <a:pPr algn="ctr">
              <a:buNone/>
            </a:pPr>
            <a:r>
              <a:rPr lang="en-US" u="sng" dirty="0" err="1" smtClean="0"/>
              <a:t>Poder</a:t>
            </a:r>
            <a:endParaRPr lang="en-US" u="sng" dirty="0" smtClean="0"/>
          </a:p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(to be able to)</a:t>
            </a:r>
          </a:p>
          <a:p>
            <a:pPr algn="ctr">
              <a:buNone/>
            </a:pPr>
            <a:r>
              <a:rPr lang="en-US" dirty="0" err="1" smtClean="0"/>
              <a:t>Pud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Pud</a:t>
            </a:r>
            <a:r>
              <a:rPr lang="en-US" dirty="0" err="1" smtClean="0">
                <a:solidFill>
                  <a:srgbClr val="FF0000"/>
                </a:solidFill>
              </a:rPr>
              <a:t>iste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Pud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Pud</a:t>
            </a:r>
            <a:r>
              <a:rPr lang="en-US" dirty="0" err="1" smtClean="0">
                <a:solidFill>
                  <a:srgbClr val="FF0000"/>
                </a:solidFill>
              </a:rPr>
              <a:t>imos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Pud</a:t>
            </a:r>
            <a:r>
              <a:rPr lang="en-US" dirty="0" err="1" smtClean="0">
                <a:solidFill>
                  <a:srgbClr val="FF0000"/>
                </a:solidFill>
              </a:rPr>
              <a:t>isteis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err="1" smtClean="0"/>
              <a:t>Pud</a:t>
            </a:r>
            <a:r>
              <a:rPr lang="en-US" dirty="0" err="1" smtClean="0">
                <a:solidFill>
                  <a:srgbClr val="FF0000"/>
                </a:solidFill>
              </a:rPr>
              <a:t>ieron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1676400"/>
            <a:ext cx="34290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2800" u="sng" dirty="0" err="1" smtClean="0">
                <a:latin typeface="+mn-lt"/>
              </a:rPr>
              <a:t>Querer</a:t>
            </a:r>
            <a:endParaRPr lang="en-US" sz="2800" u="sng" dirty="0" smtClean="0">
              <a:latin typeface="+mn-lt"/>
            </a:endParaRPr>
          </a:p>
          <a:p>
            <a:pPr algn="ctr">
              <a:lnSpc>
                <a:spcPts val="3360"/>
              </a:lnSpc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(to have the urge to/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Neg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– to refuse)</a:t>
            </a:r>
          </a:p>
          <a:p>
            <a:pPr algn="ctr">
              <a:lnSpc>
                <a:spcPts val="3360"/>
              </a:lnSpc>
            </a:pPr>
            <a:r>
              <a:rPr lang="en-US" sz="2800" dirty="0" err="1" smtClean="0">
                <a:latin typeface="+mn-lt"/>
              </a:rPr>
              <a:t>Quis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e</a:t>
            </a:r>
            <a:endParaRPr lang="en-US" sz="2800" dirty="0" smtClean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ts val="3360"/>
              </a:lnSpc>
            </a:pPr>
            <a:r>
              <a:rPr lang="en-US" sz="2800" dirty="0" err="1" smtClean="0">
                <a:latin typeface="+mn-lt"/>
              </a:rPr>
              <a:t>Quis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iste</a:t>
            </a:r>
            <a:endParaRPr lang="en-US" sz="2800" dirty="0" smtClean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ts val="3360"/>
              </a:lnSpc>
            </a:pPr>
            <a:r>
              <a:rPr lang="en-US" sz="2800" dirty="0" err="1" smtClean="0">
                <a:latin typeface="+mn-lt"/>
              </a:rPr>
              <a:t>Quis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o</a:t>
            </a:r>
            <a:endParaRPr lang="en-US" sz="2800" dirty="0" smtClean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ts val="3360"/>
              </a:lnSpc>
            </a:pPr>
            <a:r>
              <a:rPr lang="en-US" sz="2800" dirty="0" err="1" smtClean="0">
                <a:latin typeface="+mn-lt"/>
              </a:rPr>
              <a:t>Quis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imos</a:t>
            </a:r>
            <a:endParaRPr lang="en-US" sz="2800" dirty="0" smtClean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ts val="3360"/>
              </a:lnSpc>
            </a:pPr>
            <a:r>
              <a:rPr lang="en-US" sz="2800" dirty="0" err="1" smtClean="0">
                <a:latin typeface="+mn-lt"/>
              </a:rPr>
              <a:t>Quis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isteis</a:t>
            </a:r>
            <a:endParaRPr lang="en-US" sz="2800" dirty="0" smtClean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ts val="3360"/>
              </a:lnSpc>
            </a:pPr>
            <a:r>
              <a:rPr lang="en-US" sz="2800" dirty="0" err="1" smtClean="0">
                <a:latin typeface="+mn-lt"/>
              </a:rPr>
              <a:t>Quis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ieron</a:t>
            </a:r>
            <a:endParaRPr lang="en-US" sz="28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5867400"/>
            <a:ext cx="28956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No </a:t>
            </a:r>
            <a:r>
              <a:rPr lang="es-ES_tradnl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acentos</a:t>
            </a:r>
            <a:endParaRPr lang="es-ES_tradnl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8915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La </a:t>
            </a:r>
            <a:r>
              <a:rPr lang="en-US" sz="3200" u="sng" dirty="0" err="1" smtClean="0"/>
              <a:t>Prueba</a:t>
            </a:r>
            <a:r>
              <a:rPr lang="en-US" sz="3200" u="sng" dirty="0"/>
              <a:t> </a:t>
            </a:r>
            <a:r>
              <a:rPr lang="en-US" sz="3200" u="sng" dirty="0" smtClean="0"/>
              <a:t>(chapter 6.2)</a:t>
            </a:r>
          </a:p>
          <a:p>
            <a:endParaRPr lang="en-US" sz="32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Haber/</a:t>
            </a:r>
            <a:r>
              <a:rPr lang="en-US" sz="3200" dirty="0" err="1" smtClean="0"/>
              <a:t>ser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Pero</a:t>
            </a:r>
            <a:r>
              <a:rPr lang="en-US" sz="3200" dirty="0" smtClean="0"/>
              <a:t>/</a:t>
            </a:r>
            <a:r>
              <a:rPr lang="en-US" sz="3200" dirty="0" err="1" smtClean="0"/>
              <a:t>sino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Vocabulary 6.2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Verbs (</a:t>
            </a:r>
            <a:r>
              <a:rPr lang="en-US" sz="3200" dirty="0" err="1" smtClean="0"/>
              <a:t>sentirse</a:t>
            </a:r>
            <a:r>
              <a:rPr lang="en-US" sz="3200" dirty="0" smtClean="0"/>
              <a:t>, </a:t>
            </a:r>
            <a:r>
              <a:rPr lang="en-US" sz="3200" dirty="0" err="1" smtClean="0"/>
              <a:t>ponerse</a:t>
            </a:r>
            <a:r>
              <a:rPr lang="en-US" sz="3200" dirty="0" smtClean="0"/>
              <a:t>, </a:t>
            </a:r>
            <a:r>
              <a:rPr lang="en-US" sz="3200" dirty="0" err="1" smtClean="0"/>
              <a:t>querer</a:t>
            </a:r>
            <a:r>
              <a:rPr lang="en-US" sz="3200" dirty="0" smtClean="0"/>
              <a:t>, saber, </a:t>
            </a:r>
            <a:r>
              <a:rPr lang="en-US" sz="3200" dirty="0" err="1" smtClean="0"/>
              <a:t>estar</a:t>
            </a:r>
            <a:r>
              <a:rPr lang="en-US" sz="3200" dirty="0" smtClean="0"/>
              <a:t>, </a:t>
            </a:r>
            <a:r>
              <a:rPr lang="en-US" sz="3200" dirty="0" err="1" smtClean="0"/>
              <a:t>poder</a:t>
            </a:r>
            <a:r>
              <a:rPr lang="en-US" sz="3200" dirty="0" smtClean="0"/>
              <a:t>) (like the sheet)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Opposite of adjectives (and make agree)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Juego</a:t>
            </a:r>
            <a:r>
              <a:rPr lang="en-US" sz="3600" b="1" dirty="0" smtClean="0"/>
              <a:t> de los dados:</a:t>
            </a:r>
          </a:p>
          <a:p>
            <a:endParaRPr lang="en-US" sz="3200" dirty="0"/>
          </a:p>
          <a:p>
            <a:r>
              <a:rPr lang="en-US" sz="3200" dirty="0" smtClean="0"/>
              <a:t>1 – </a:t>
            </a:r>
            <a:r>
              <a:rPr lang="en-US" sz="3200" dirty="0" err="1" smtClean="0"/>
              <a:t>yo</a:t>
            </a:r>
            <a:r>
              <a:rPr lang="en-US" sz="3200" dirty="0" smtClean="0"/>
              <a:t>					1 - </a:t>
            </a:r>
            <a:r>
              <a:rPr lang="en-US" sz="3200" smtClean="0"/>
              <a:t>oír</a:t>
            </a:r>
            <a:endParaRPr lang="en-US" sz="3200" dirty="0" smtClean="0"/>
          </a:p>
          <a:p>
            <a:r>
              <a:rPr lang="en-US" sz="3200" dirty="0" smtClean="0"/>
              <a:t>2 – </a:t>
            </a:r>
            <a:r>
              <a:rPr lang="en-US" sz="3200" dirty="0" err="1" smtClean="0"/>
              <a:t>tu</a:t>
            </a:r>
            <a:r>
              <a:rPr lang="en-US" sz="3200" dirty="0" smtClean="0"/>
              <a:t>					2- </a:t>
            </a:r>
            <a:r>
              <a:rPr lang="en-US" sz="3200" dirty="0" err="1" smtClean="0"/>
              <a:t>sentirse</a:t>
            </a:r>
            <a:endParaRPr lang="en-US" sz="3200" dirty="0" smtClean="0"/>
          </a:p>
          <a:p>
            <a:r>
              <a:rPr lang="en-US" sz="3200" dirty="0" smtClean="0"/>
              <a:t>3 – </a:t>
            </a:r>
            <a:r>
              <a:rPr lang="en-US" sz="3200" dirty="0" err="1" smtClean="0"/>
              <a:t>él</a:t>
            </a:r>
            <a:r>
              <a:rPr lang="en-US" sz="3200" dirty="0" smtClean="0"/>
              <a:t> /</a:t>
            </a:r>
            <a:r>
              <a:rPr lang="en-US" sz="3200" dirty="0" err="1" smtClean="0"/>
              <a:t>ella</a:t>
            </a:r>
            <a:r>
              <a:rPr lang="en-US" sz="3200" dirty="0" smtClean="0"/>
              <a:t>				3 - </a:t>
            </a:r>
            <a:r>
              <a:rPr lang="en-US" sz="3200" dirty="0" err="1" smtClean="0"/>
              <a:t>ponerse</a:t>
            </a:r>
            <a:endParaRPr lang="en-US" sz="3200" dirty="0" smtClean="0"/>
          </a:p>
          <a:p>
            <a:r>
              <a:rPr lang="en-US" sz="3200" dirty="0" smtClean="0"/>
              <a:t>4 –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				4 - </a:t>
            </a:r>
            <a:r>
              <a:rPr lang="en-US" sz="3200" dirty="0" err="1" smtClean="0"/>
              <a:t>querer</a:t>
            </a:r>
            <a:endParaRPr lang="en-US" sz="3200" dirty="0" smtClean="0"/>
          </a:p>
          <a:p>
            <a:r>
              <a:rPr lang="en-US" sz="3200" dirty="0" smtClean="0"/>
              <a:t>5 – </a:t>
            </a:r>
            <a:r>
              <a:rPr lang="en-US" sz="3200" dirty="0" err="1" smtClean="0"/>
              <a:t>vosotros</a:t>
            </a:r>
            <a:r>
              <a:rPr lang="en-US" sz="3200" dirty="0" smtClean="0"/>
              <a:t>				5 - </a:t>
            </a:r>
            <a:r>
              <a:rPr lang="en-US" sz="3200" dirty="0" err="1" smtClean="0"/>
              <a:t>poder</a:t>
            </a:r>
            <a:endParaRPr lang="en-US" sz="3200" dirty="0" smtClean="0"/>
          </a:p>
          <a:p>
            <a:r>
              <a:rPr lang="en-US" sz="3200" dirty="0" smtClean="0"/>
              <a:t>6 – </a:t>
            </a:r>
            <a:r>
              <a:rPr lang="en-US" sz="3200" dirty="0" err="1" smtClean="0"/>
              <a:t>ellos</a:t>
            </a:r>
            <a:r>
              <a:rPr lang="en-US" sz="3200" dirty="0" smtClean="0"/>
              <a:t>/</a:t>
            </a:r>
            <a:r>
              <a:rPr lang="en-US" sz="3200" dirty="0" err="1" smtClean="0"/>
              <a:t>ellas</a:t>
            </a:r>
            <a:r>
              <a:rPr lang="en-US" sz="3200" dirty="0" smtClean="0"/>
              <a:t> 				6 – saber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49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Wedding-Cake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381000" y="1600200"/>
            <a:ext cx="2114550" cy="28194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¿</a:t>
            </a:r>
            <a:r>
              <a:rPr lang="en-US" dirty="0" err="1">
                <a:cs typeface="Arial" charset="0"/>
              </a:rPr>
              <a:t>Cómo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pusiste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cuando</a:t>
            </a:r>
            <a:r>
              <a:rPr lang="en-US" dirty="0">
                <a:cs typeface="Arial" charset="0"/>
              </a:rPr>
              <a:t>…?</a:t>
            </a:r>
            <a:endParaRPr lang="es-ES" dirty="0"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752600"/>
            <a:ext cx="6781800" cy="3962400"/>
          </a:xfrm>
        </p:spPr>
        <p:txBody>
          <a:bodyPr/>
          <a:lstStyle/>
          <a:p>
            <a:pPr lvl="1">
              <a:buNone/>
            </a:pPr>
            <a:r>
              <a:rPr lang="es-ES" sz="4800" dirty="0" smtClean="0"/>
              <a:t>…</a:t>
            </a:r>
            <a:r>
              <a:rPr lang="es-ES" sz="4800" b="1" dirty="0"/>
              <a:t>supiste</a:t>
            </a:r>
            <a:r>
              <a:rPr lang="es-ES" sz="4800" dirty="0"/>
              <a:t> </a:t>
            </a:r>
            <a:r>
              <a:rPr lang="es-ES" sz="4800" dirty="0" smtClean="0"/>
              <a:t>de </a:t>
            </a:r>
            <a:r>
              <a:rPr lang="es-ES" sz="4800" i="1" u="sng" dirty="0" smtClean="0">
                <a:solidFill>
                  <a:srgbClr val="FF0000"/>
                </a:solidFill>
              </a:rPr>
              <a:t>la boda</a:t>
            </a:r>
            <a:r>
              <a:rPr lang="es-ES" sz="4800" dirty="0" smtClean="0">
                <a:solidFill>
                  <a:srgbClr val="FF0000"/>
                </a:solidFill>
              </a:rPr>
              <a:t> </a:t>
            </a:r>
            <a:r>
              <a:rPr lang="es-ES" sz="4800" dirty="0" smtClean="0"/>
              <a:t>de  Gloria y Sergio?</a:t>
            </a:r>
            <a:endParaRPr lang="es-ES" sz="4800" dirty="0"/>
          </a:p>
          <a:p>
            <a:pPr lvl="2"/>
            <a:r>
              <a:rPr lang="es-ES" sz="4400" dirty="0"/>
              <a:t>Me puse/Estuve contento/a.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¿</a:t>
            </a:r>
            <a:r>
              <a:rPr lang="en-US" dirty="0" err="1">
                <a:cs typeface="Arial" charset="0"/>
              </a:rPr>
              <a:t>Cómo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sentiste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cuando</a:t>
            </a:r>
            <a:r>
              <a:rPr lang="en-US" dirty="0">
                <a:cs typeface="Arial" charset="0"/>
              </a:rPr>
              <a:t>…?</a:t>
            </a:r>
            <a:endParaRPr lang="es-ES" dirty="0"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5400" dirty="0"/>
              <a:t>…viste </a:t>
            </a:r>
            <a:r>
              <a:rPr lang="es-ES" sz="5400" i="1" u="sng" dirty="0">
                <a:solidFill>
                  <a:srgbClr val="FF0000"/>
                </a:solidFill>
              </a:rPr>
              <a:t>el </a:t>
            </a:r>
            <a:r>
              <a:rPr lang="es-ES" sz="5400" i="1" u="sng" dirty="0" smtClean="0">
                <a:solidFill>
                  <a:srgbClr val="FF0000"/>
                </a:solidFill>
              </a:rPr>
              <a:t>bautizo</a:t>
            </a:r>
            <a:r>
              <a:rPr lang="es-ES" sz="5400" dirty="0" smtClean="0">
                <a:solidFill>
                  <a:srgbClr val="FF0000"/>
                </a:solidFill>
              </a:rPr>
              <a:t> </a:t>
            </a:r>
            <a:r>
              <a:rPr lang="es-ES" sz="5400" dirty="0" smtClean="0"/>
              <a:t>de Sarita?</a:t>
            </a:r>
            <a:endParaRPr lang="es-ES" sz="5400" dirty="0"/>
          </a:p>
          <a:p>
            <a:pPr lvl="1"/>
            <a:r>
              <a:rPr lang="es-ES" sz="4800" b="1" dirty="0"/>
              <a:t>Quise</a:t>
            </a:r>
            <a:r>
              <a:rPr lang="es-ES" sz="4800" dirty="0"/>
              <a:t> llorar </a:t>
            </a:r>
            <a:r>
              <a:rPr lang="es-ES" sz="4800" dirty="0" smtClean="0"/>
              <a:t>de</a:t>
            </a:r>
          </a:p>
          <a:p>
            <a:pPr lvl="1">
              <a:buNone/>
            </a:pPr>
            <a:r>
              <a:rPr lang="es-ES" sz="4800" dirty="0" err="1" smtClean="0"/>
              <a:t>alegr</a:t>
            </a:r>
            <a:r>
              <a:rPr lang="en-US" sz="4800" dirty="0" err="1">
                <a:cs typeface="Arial" charset="0"/>
              </a:rPr>
              <a:t>ía</a:t>
            </a:r>
            <a:endParaRPr lang="en-US" sz="4800" dirty="0">
              <a:cs typeface="Arial" charset="0"/>
            </a:endParaRPr>
          </a:p>
          <a:p>
            <a:pPr lvl="1"/>
            <a:endParaRPr lang="en-US" sz="4800" dirty="0">
              <a:cs typeface="Arial" charset="0"/>
            </a:endParaRPr>
          </a:p>
        </p:txBody>
      </p:sp>
      <p:pic>
        <p:nvPicPr>
          <p:cNvPr id="4101" name="Picture 5" descr="trixie-bapt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895600"/>
            <a:ext cx="3076575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¿Cómo te pusiste cuando…?</a:t>
            </a:r>
            <a:endParaRPr lang="es-ES"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400" dirty="0"/>
              <a:t>…</a:t>
            </a:r>
            <a:r>
              <a:rPr lang="es-ES" sz="4400" b="1" dirty="0"/>
              <a:t>supiste</a:t>
            </a:r>
            <a:r>
              <a:rPr lang="es-ES" sz="4400" dirty="0"/>
              <a:t> de </a:t>
            </a:r>
            <a:r>
              <a:rPr lang="es-ES" sz="4400" i="1" u="sng" dirty="0">
                <a:solidFill>
                  <a:srgbClr val="FF0000"/>
                </a:solidFill>
              </a:rPr>
              <a:t>la </a:t>
            </a:r>
            <a:r>
              <a:rPr lang="es-ES" sz="4400" i="1" u="sng" dirty="0" smtClean="0">
                <a:solidFill>
                  <a:srgbClr val="FF0000"/>
                </a:solidFill>
              </a:rPr>
              <a:t>enfermedad</a:t>
            </a:r>
            <a:r>
              <a:rPr lang="es-ES" sz="4400" dirty="0" smtClean="0">
                <a:solidFill>
                  <a:srgbClr val="FF0000"/>
                </a:solidFill>
              </a:rPr>
              <a:t> </a:t>
            </a:r>
            <a:r>
              <a:rPr lang="es-ES" sz="4400" dirty="0" smtClean="0"/>
              <a:t>de Rebecca?</a:t>
            </a:r>
            <a:endParaRPr lang="es-ES" sz="4400" dirty="0"/>
          </a:p>
          <a:p>
            <a:pPr lvl="1"/>
            <a:r>
              <a:rPr lang="es-ES" sz="4000" dirty="0"/>
              <a:t>No lo </a:t>
            </a:r>
            <a:r>
              <a:rPr lang="es-ES" sz="4000" b="1" dirty="0"/>
              <a:t>quise</a:t>
            </a:r>
            <a:r>
              <a:rPr lang="es-ES" sz="4000" dirty="0"/>
              <a:t> </a:t>
            </a:r>
            <a:r>
              <a:rPr lang="es-ES" sz="4000" i="1" u="sng" dirty="0">
                <a:solidFill>
                  <a:srgbClr val="FF0000"/>
                </a:solidFill>
              </a:rPr>
              <a:t>creer</a:t>
            </a:r>
            <a:r>
              <a:rPr lang="es-ES" sz="40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s-ES" sz="4000" dirty="0"/>
              <a:t>Me </a:t>
            </a:r>
            <a:r>
              <a:rPr lang="es-ES" sz="4000" dirty="0" err="1"/>
              <a:t>sent</a:t>
            </a:r>
            <a:r>
              <a:rPr lang="en-US" sz="4000" dirty="0">
                <a:cs typeface="Arial" charset="0"/>
              </a:rPr>
              <a:t>í </a:t>
            </a:r>
            <a:r>
              <a:rPr lang="en-US" sz="4000" dirty="0" err="1">
                <a:cs typeface="Arial" charset="0"/>
              </a:rPr>
              <a:t>muy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triste</a:t>
            </a:r>
            <a:r>
              <a:rPr lang="en-US" sz="4000" dirty="0">
                <a:cs typeface="Arial" charset="0"/>
              </a:rPr>
              <a:t>.</a:t>
            </a:r>
          </a:p>
        </p:txBody>
      </p:sp>
      <p:pic>
        <p:nvPicPr>
          <p:cNvPr id="5127" name="Picture 7" descr="http://blogs.guardian.co.uk/money/SickRogerToothGuardi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743200"/>
            <a:ext cx="3020391" cy="2368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newborn25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t="18539"/>
          <a:stretch>
            <a:fillRect/>
          </a:stretch>
        </p:blipFill>
        <p:spPr bwMode="auto">
          <a:xfrm>
            <a:off x="5715000" y="2590800"/>
            <a:ext cx="2994025" cy="36576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¿</a:t>
            </a:r>
            <a:r>
              <a:rPr lang="en-US" dirty="0" err="1">
                <a:cs typeface="Arial" charset="0"/>
              </a:rPr>
              <a:t>Cómo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reaccionaste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cuando</a:t>
            </a:r>
            <a:r>
              <a:rPr lang="en-US" dirty="0">
                <a:cs typeface="Arial" charset="0"/>
              </a:rPr>
              <a:t>…?</a:t>
            </a:r>
            <a:endParaRPr lang="es-ES" dirty="0"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400" dirty="0"/>
              <a:t>…</a:t>
            </a:r>
            <a:r>
              <a:rPr lang="es-ES" sz="4400" b="1" dirty="0"/>
              <a:t>supiste</a:t>
            </a:r>
            <a:r>
              <a:rPr lang="es-ES" sz="4400" dirty="0"/>
              <a:t> d</a:t>
            </a:r>
            <a:r>
              <a:rPr lang="es-ES" sz="4400" i="1" u="sng" dirty="0">
                <a:solidFill>
                  <a:srgbClr val="FF0000"/>
                </a:solidFill>
              </a:rPr>
              <a:t>el </a:t>
            </a:r>
            <a:r>
              <a:rPr lang="es-ES" sz="4400" i="1" u="sng" dirty="0" smtClean="0">
                <a:solidFill>
                  <a:srgbClr val="FF0000"/>
                </a:solidFill>
              </a:rPr>
              <a:t>nacimiento</a:t>
            </a:r>
            <a:r>
              <a:rPr lang="es-ES" sz="4400" dirty="0" smtClean="0">
                <a:solidFill>
                  <a:srgbClr val="FF0000"/>
                </a:solidFill>
              </a:rPr>
              <a:t> </a:t>
            </a:r>
            <a:r>
              <a:rPr lang="es-ES" sz="4400" dirty="0" smtClean="0"/>
              <a:t>de Juanito?</a:t>
            </a:r>
            <a:endParaRPr lang="es-ES" sz="4400" dirty="0"/>
          </a:p>
          <a:p>
            <a:pPr lvl="1"/>
            <a:r>
              <a:rPr lang="es-ES" sz="4000" dirty="0"/>
              <a:t>Me puse alegre.</a:t>
            </a:r>
          </a:p>
          <a:p>
            <a:pPr lvl="1"/>
            <a:r>
              <a:rPr lang="es-ES" sz="4000" dirty="0" err="1"/>
              <a:t>Llor</a:t>
            </a:r>
            <a:r>
              <a:rPr lang="en-US" sz="4000" dirty="0">
                <a:cs typeface="Arial" charset="0"/>
              </a:rPr>
              <a:t>é de </a:t>
            </a:r>
            <a:r>
              <a:rPr lang="en-US" sz="4000" dirty="0" err="1">
                <a:cs typeface="Arial" charset="0"/>
              </a:rPr>
              <a:t>alegría</a:t>
            </a:r>
            <a:r>
              <a:rPr lang="en-US" sz="4000" dirty="0">
                <a:cs typeface="Arial" charset="0"/>
              </a:rPr>
              <a:t>.</a:t>
            </a:r>
          </a:p>
          <a:p>
            <a:pPr lvl="1"/>
            <a:r>
              <a:rPr lang="en-US" sz="4000" b="1" dirty="0" err="1">
                <a:cs typeface="Arial" charset="0"/>
              </a:rPr>
              <a:t>Quise</a:t>
            </a:r>
            <a:r>
              <a:rPr lang="en-US" sz="4000" dirty="0">
                <a:cs typeface="Arial" charset="0"/>
              </a:rPr>
              <a:t> </a:t>
            </a:r>
            <a:r>
              <a:rPr lang="en-US" sz="4000" dirty="0" err="1">
                <a:cs typeface="Arial" charset="0"/>
              </a:rPr>
              <a:t>ver</a:t>
            </a:r>
            <a:r>
              <a:rPr lang="en-US" sz="4000" dirty="0">
                <a:cs typeface="Arial" charset="0"/>
              </a:rPr>
              <a:t> el </a:t>
            </a:r>
            <a:r>
              <a:rPr lang="en-US" sz="4000" dirty="0" err="1" smtClean="0">
                <a:cs typeface="Arial" charset="0"/>
              </a:rPr>
              <a:t>bebé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s-ES" sz="4000" dirty="0">
                <a:cs typeface="Arial" charset="0"/>
              </a:rPr>
              <a:t>inmediatamente.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Comó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sentiste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37"/>
            <a:ext cx="8229600" cy="4525963"/>
          </a:xfrm>
        </p:spPr>
        <p:txBody>
          <a:bodyPr/>
          <a:lstStyle/>
          <a:p>
            <a:r>
              <a:rPr lang="en-US" dirty="0" smtClean="0"/>
              <a:t>…</a:t>
            </a:r>
            <a:r>
              <a:rPr lang="en-US" b="1" dirty="0" err="1" smtClean="0"/>
              <a:t>oíste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la </a:t>
            </a:r>
            <a:r>
              <a:rPr lang="en-US" i="1" u="sng" dirty="0" err="1" smtClean="0">
                <a:solidFill>
                  <a:srgbClr val="FF0000"/>
                </a:solidFill>
              </a:rPr>
              <a:t>noticia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i="1" u="sng" dirty="0" smtClean="0">
                <a:solidFill>
                  <a:srgbClr val="FF0000"/>
                </a:solidFill>
              </a:rPr>
              <a:t>la </a:t>
            </a:r>
            <a:r>
              <a:rPr lang="en-US" i="1" u="sng" dirty="0" err="1" smtClean="0">
                <a:solidFill>
                  <a:srgbClr val="FF0000"/>
                </a:solidFill>
              </a:rPr>
              <a:t>partida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 smtClean="0"/>
              <a:t>María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sz="3200" dirty="0" err="1" smtClean="0"/>
              <a:t>Cuando</a:t>
            </a:r>
            <a:r>
              <a:rPr lang="en-US" sz="3200" dirty="0" smtClean="0"/>
              <a:t> </a:t>
            </a:r>
            <a:r>
              <a:rPr lang="en-US" sz="3200" b="1" dirty="0" smtClean="0"/>
              <a:t>me </a:t>
            </a:r>
            <a:r>
              <a:rPr lang="en-US" sz="3200" b="1" dirty="0" err="1" smtClean="0"/>
              <a:t>enteré</a:t>
            </a:r>
            <a:r>
              <a:rPr lang="en-US" sz="3200" dirty="0" smtClean="0"/>
              <a:t>, no lo </a:t>
            </a:r>
            <a:r>
              <a:rPr lang="en-US" sz="3200" b="1" dirty="0" err="1" smtClean="0"/>
              <a:t>pude</a:t>
            </a:r>
            <a:r>
              <a:rPr lang="en-US" sz="3200" dirty="0" smtClean="0"/>
              <a:t> </a:t>
            </a:r>
            <a:r>
              <a:rPr lang="en-US" sz="3200" i="1" u="sng" dirty="0" err="1" smtClean="0"/>
              <a:t>creer</a:t>
            </a:r>
            <a:r>
              <a:rPr lang="en-US" sz="3200" dirty="0" smtClean="0"/>
              <a:t>. </a:t>
            </a:r>
          </a:p>
          <a:p>
            <a:pPr lvl="1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¡Me </a:t>
            </a:r>
            <a:r>
              <a:rPr lang="en-US" sz="3200" dirty="0" err="1" smtClean="0"/>
              <a:t>pareció</a:t>
            </a:r>
            <a:r>
              <a:rPr lang="en-US" sz="3200" dirty="0" smtClean="0"/>
              <a:t> </a:t>
            </a:r>
            <a:r>
              <a:rPr lang="en-US" sz="3200" dirty="0" err="1" smtClean="0"/>
              <a:t>fenomenal</a:t>
            </a:r>
            <a:r>
              <a:rPr lang="en-US" sz="3200" dirty="0" smtClean="0"/>
              <a:t>!</a:t>
            </a:r>
          </a:p>
          <a:p>
            <a:pPr lvl="1"/>
            <a:r>
              <a:rPr lang="en-US" sz="3200" dirty="0" err="1" smtClean="0"/>
              <a:t>Quiero</a:t>
            </a:r>
            <a:r>
              <a:rPr lang="en-US" sz="3200" dirty="0" smtClean="0"/>
              <a:t> </a:t>
            </a:r>
            <a:r>
              <a:rPr lang="en-US" sz="3200" dirty="0" err="1" smtClean="0"/>
              <a:t>mandarla</a:t>
            </a:r>
            <a:r>
              <a:rPr lang="en-US" sz="3200" dirty="0" smtClean="0"/>
              <a:t> 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i="1" u="sng" dirty="0" err="1" smtClean="0">
                <a:solidFill>
                  <a:srgbClr val="FF0000"/>
                </a:solidFill>
              </a:rPr>
              <a:t>viaje</a:t>
            </a:r>
            <a:r>
              <a:rPr lang="en-US" sz="3200" dirty="0" smtClean="0"/>
              <a:t> con </a:t>
            </a:r>
            <a:r>
              <a:rPr lang="en-US" sz="3200" dirty="0" err="1" smtClean="0"/>
              <a:t>buenos</a:t>
            </a:r>
            <a:r>
              <a:rPr lang="en-US" sz="3200" dirty="0" smtClean="0"/>
              <a:t> </a:t>
            </a:r>
            <a:r>
              <a:rPr lang="en-US" sz="3200" i="1" u="sng" dirty="0" err="1" smtClean="0">
                <a:solidFill>
                  <a:srgbClr val="FF0000"/>
                </a:solidFill>
              </a:rPr>
              <a:t>recuerdos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de </a:t>
            </a:r>
            <a:r>
              <a:rPr lang="en-US" sz="3200" dirty="0" err="1" smtClean="0"/>
              <a:t>nosotros</a:t>
            </a:r>
            <a:r>
              <a:rPr lang="en-US" sz="3200" dirty="0" smtClean="0"/>
              <a:t>. ¡</a:t>
            </a:r>
            <a:r>
              <a:rPr lang="en-US" sz="3200" dirty="0" err="1" smtClean="0"/>
              <a:t>Vamos</a:t>
            </a:r>
            <a:r>
              <a:rPr lang="en-US" sz="3200" dirty="0" smtClean="0"/>
              <a:t> a </a:t>
            </a:r>
            <a:r>
              <a:rPr lang="en-US" sz="3200" dirty="0" err="1" smtClean="0"/>
              <a:t>tener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fiesta </a:t>
            </a:r>
            <a:r>
              <a:rPr lang="en-US" sz="3200" u="sng" dirty="0" err="1" smtClean="0">
                <a:solidFill>
                  <a:srgbClr val="FF0000"/>
                </a:solidFill>
              </a:rPr>
              <a:t>sorpresa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pic>
        <p:nvPicPr>
          <p:cNvPr id="22530" name="Picture 2" descr="http://www.raptorsrevenge.com/sfphotos/depar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1928" y="4953000"/>
            <a:ext cx="2505343" cy="167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1836" y="5334000"/>
            <a:ext cx="31242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Partir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to leave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sz="2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Llegar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to arrive</a:t>
            </a:r>
          </a:p>
          <a:p>
            <a:r>
              <a:rPr lang="en-US" sz="2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Oír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to hear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557790"/>
            <a:ext cx="3962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Enterarse</a:t>
            </a: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: to find out</a:t>
            </a:r>
            <a:endParaRPr lang="en-US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¿</a:t>
            </a:r>
            <a:r>
              <a:rPr lang="en-US" dirty="0" err="1" smtClean="0">
                <a:cs typeface="Arial" charset="0"/>
              </a:rPr>
              <a:t>Cómo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reaccionaste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cuando</a:t>
            </a:r>
            <a:r>
              <a:rPr lang="en-US" dirty="0" smtClean="0">
                <a:cs typeface="Arial" charset="0"/>
              </a:rPr>
              <a:t>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r>
              <a:rPr lang="en-US" dirty="0" err="1" smtClean="0"/>
              <a:t>supiste</a:t>
            </a:r>
            <a:r>
              <a:rPr lang="en-US" dirty="0" smtClean="0"/>
              <a:t> de </a:t>
            </a:r>
            <a:r>
              <a:rPr lang="en-US" i="1" u="sng" dirty="0" smtClean="0">
                <a:solidFill>
                  <a:srgbClr val="FF0000"/>
                </a:solidFill>
              </a:rPr>
              <a:t>la </a:t>
            </a:r>
            <a:r>
              <a:rPr lang="en-US" i="1" u="sng" dirty="0" err="1" smtClean="0">
                <a:solidFill>
                  <a:srgbClr val="FF0000"/>
                </a:solidFill>
              </a:rPr>
              <a:t>muerte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 </a:t>
            </a:r>
            <a:r>
              <a:rPr lang="en-US" dirty="0" err="1" smtClean="0"/>
              <a:t>Doña</a:t>
            </a:r>
            <a:r>
              <a:rPr lang="en-US" dirty="0" smtClean="0"/>
              <a:t> </a:t>
            </a:r>
            <a:r>
              <a:rPr lang="en-US" dirty="0" err="1" smtClean="0"/>
              <a:t>Lucía</a:t>
            </a:r>
            <a:r>
              <a:rPr lang="en-US" dirty="0" smtClean="0"/>
              <a:t>?</a:t>
            </a:r>
          </a:p>
          <a:p>
            <a:pPr lvl="1"/>
            <a:r>
              <a:rPr lang="en-US" sz="3200" dirty="0" smtClean="0"/>
              <a:t>Me </a:t>
            </a:r>
            <a:r>
              <a:rPr lang="en-US" sz="3200" dirty="0" err="1" smtClean="0"/>
              <a:t>dieron</a:t>
            </a:r>
            <a:r>
              <a:rPr lang="en-US" sz="3200" dirty="0" smtClean="0"/>
              <a:t> </a:t>
            </a:r>
            <a:r>
              <a:rPr lang="en-US" sz="3200" dirty="0" err="1" smtClean="0"/>
              <a:t>ganas</a:t>
            </a:r>
            <a:r>
              <a:rPr lang="en-US" sz="3200" dirty="0" smtClean="0"/>
              <a:t> de </a:t>
            </a:r>
            <a:r>
              <a:rPr lang="en-US" sz="3200" dirty="0" err="1" smtClean="0"/>
              <a:t>llorar</a:t>
            </a:r>
            <a:endParaRPr lang="en-US" sz="3200" dirty="0" smtClean="0"/>
          </a:p>
          <a:p>
            <a:pPr lvl="1"/>
            <a:r>
              <a:rPr lang="en-US" sz="3200" dirty="0" smtClean="0"/>
              <a:t>Me </a:t>
            </a:r>
            <a:r>
              <a:rPr lang="en-US" sz="3200" dirty="0" err="1" smtClean="0"/>
              <a:t>dio</a:t>
            </a:r>
            <a:r>
              <a:rPr lang="en-US" sz="3200" dirty="0" smtClean="0"/>
              <a:t> </a:t>
            </a:r>
            <a:r>
              <a:rPr lang="en-US" sz="3200" dirty="0" err="1" smtClean="0"/>
              <a:t>mucha</a:t>
            </a:r>
            <a:r>
              <a:rPr lang="en-US" sz="3200" dirty="0" smtClean="0"/>
              <a:t> </a:t>
            </a:r>
            <a:r>
              <a:rPr lang="en-US" sz="3200" dirty="0" err="1" smtClean="0"/>
              <a:t>tristeza</a:t>
            </a:r>
            <a:endParaRPr lang="en-US" sz="3200" dirty="0" smtClean="0"/>
          </a:p>
          <a:p>
            <a:pPr lvl="1"/>
            <a:r>
              <a:rPr lang="en-US" sz="3200" b="1" dirty="0" err="1" smtClean="0"/>
              <a:t>Quise</a:t>
            </a:r>
            <a:r>
              <a:rPr lang="en-US" sz="3200" dirty="0" smtClean="0"/>
              <a:t> </a:t>
            </a:r>
            <a:r>
              <a:rPr lang="en-US" sz="3200" dirty="0" err="1" smtClean="0"/>
              <a:t>llorar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No lo </a:t>
            </a:r>
            <a:r>
              <a:rPr lang="en-US" sz="3200" b="1" dirty="0" err="1" smtClean="0"/>
              <a:t>pude</a:t>
            </a:r>
            <a:r>
              <a:rPr lang="en-US" sz="3200" dirty="0" smtClean="0"/>
              <a:t> </a:t>
            </a:r>
            <a:r>
              <a:rPr lang="en-US" sz="3200" i="1" u="sng" dirty="0" err="1" smtClean="0"/>
              <a:t>creer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err="1" smtClean="0"/>
              <a:t>Lloré</a:t>
            </a:r>
            <a:r>
              <a:rPr lang="en-US" sz="3200" dirty="0" smtClean="0"/>
              <a:t> mucho </a:t>
            </a:r>
            <a:r>
              <a:rPr lang="en-US" sz="3200" dirty="0" err="1" smtClean="0"/>
              <a:t>durante</a:t>
            </a:r>
            <a:r>
              <a:rPr lang="en-US" sz="3200" dirty="0" smtClean="0"/>
              <a:t> </a:t>
            </a:r>
            <a:r>
              <a:rPr lang="en-US" sz="3200" i="1" u="sng" dirty="0" smtClean="0">
                <a:solidFill>
                  <a:srgbClr val="FF0000"/>
                </a:solidFill>
              </a:rPr>
              <a:t>la </a:t>
            </a:r>
            <a:r>
              <a:rPr lang="en-US" sz="3200" i="1" u="sng" dirty="0" err="1" smtClean="0">
                <a:solidFill>
                  <a:srgbClr val="FF0000"/>
                </a:solidFill>
              </a:rPr>
              <a:t>misa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pic>
        <p:nvPicPr>
          <p:cNvPr id="23554" name="Picture 2" descr="http://thebsreport.files.wordpress.com/2009/08/closed.jpg"/>
          <p:cNvPicPr>
            <a:picLocks noChangeAspect="1" noChangeArrowheads="1"/>
          </p:cNvPicPr>
          <p:nvPr/>
        </p:nvPicPr>
        <p:blipFill>
          <a:blip r:embed="rId2" cstate="print"/>
          <a:srcRect t="23301"/>
          <a:stretch>
            <a:fillRect/>
          </a:stretch>
        </p:blipFill>
        <p:spPr bwMode="auto">
          <a:xfrm>
            <a:off x="5257800" y="3048001"/>
            <a:ext cx="37338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verbo SABER en el pretérito</a:t>
            </a:r>
            <a:endParaRPr lang="es-E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>
                <a:cs typeface="Arial" charset="0"/>
              </a:rPr>
              <a:t>Used </a:t>
            </a:r>
            <a:r>
              <a:rPr lang="en-US" dirty="0">
                <a:cs typeface="Arial" charset="0"/>
              </a:rPr>
              <a:t>to express </a:t>
            </a:r>
            <a:r>
              <a:rPr lang="en-US" u="sng" dirty="0" smtClean="0">
                <a:cs typeface="Arial" charset="0"/>
              </a:rPr>
              <a:t>to know/find out about </a:t>
            </a:r>
            <a:r>
              <a:rPr lang="en-US" u="sng" dirty="0">
                <a:cs typeface="Arial" charset="0"/>
              </a:rPr>
              <a:t>something for the first time</a:t>
            </a:r>
            <a:r>
              <a:rPr lang="en-US" dirty="0">
                <a:cs typeface="Arial" charset="0"/>
              </a:rPr>
              <a:t>. </a:t>
            </a:r>
          </a:p>
          <a:p>
            <a:pPr lvl="2"/>
            <a:r>
              <a:rPr lang="en-US" dirty="0" err="1">
                <a:cs typeface="Arial" charset="0"/>
              </a:rPr>
              <a:t>Cuando</a:t>
            </a:r>
            <a:r>
              <a:rPr lang="en-US" dirty="0">
                <a:cs typeface="Arial" charset="0"/>
              </a:rPr>
              <a:t> </a:t>
            </a:r>
            <a:r>
              <a:rPr lang="en-US" sz="3200" b="1" u="sng" dirty="0" err="1">
                <a:cs typeface="Arial" charset="0"/>
              </a:rPr>
              <a:t>supe</a:t>
            </a:r>
            <a:r>
              <a:rPr lang="en-US" dirty="0">
                <a:cs typeface="Arial" charset="0"/>
              </a:rPr>
              <a:t> del </a:t>
            </a:r>
            <a:r>
              <a:rPr lang="en-US" dirty="0" err="1">
                <a:cs typeface="Arial" charset="0"/>
              </a:rPr>
              <a:t>nacimiento</a:t>
            </a:r>
            <a:r>
              <a:rPr lang="en-US" dirty="0">
                <a:cs typeface="Arial" charset="0"/>
              </a:rPr>
              <a:t> de José, me </a:t>
            </a:r>
            <a:r>
              <a:rPr lang="en-US" dirty="0" err="1">
                <a:cs typeface="Arial" charset="0"/>
              </a:rPr>
              <a:t>puse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muy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contenta</a:t>
            </a:r>
            <a:r>
              <a:rPr lang="en-US" dirty="0">
                <a:cs typeface="Arial" charset="0"/>
              </a:rPr>
              <a:t>.</a:t>
            </a:r>
          </a:p>
          <a:p>
            <a:pPr lvl="2"/>
            <a:r>
              <a:rPr lang="en-US" sz="3200" b="1" u="sng" dirty="0" err="1">
                <a:cs typeface="Arial" charset="0"/>
              </a:rPr>
              <a:t>Supimos</a:t>
            </a:r>
            <a:r>
              <a:rPr lang="en-US" dirty="0">
                <a:cs typeface="Arial" charset="0"/>
              </a:rPr>
              <a:t> de la </a:t>
            </a:r>
            <a:r>
              <a:rPr lang="en-US" dirty="0" err="1">
                <a:cs typeface="Arial" charset="0"/>
              </a:rPr>
              <a:t>enfermedad</a:t>
            </a:r>
            <a:r>
              <a:rPr lang="en-US" dirty="0">
                <a:cs typeface="Arial" charset="0"/>
              </a:rPr>
              <a:t> del </a:t>
            </a:r>
            <a:r>
              <a:rPr lang="en-US" dirty="0" err="1">
                <a:cs typeface="Arial" charset="0"/>
              </a:rPr>
              <a:t>tío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ayer</a:t>
            </a:r>
            <a:r>
              <a:rPr lang="en-US" dirty="0">
                <a:cs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s-ES" dirty="0" smtClean="0"/>
              <a:t>El verbo QUERER en el pretérito</a:t>
            </a:r>
            <a:endParaRPr lang="es-E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Pret</a:t>
            </a:r>
            <a:r>
              <a:rPr lang="en-US" dirty="0" err="1">
                <a:cs typeface="Arial" charset="0"/>
              </a:rPr>
              <a:t>érito</a:t>
            </a: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de </a:t>
            </a:r>
            <a:r>
              <a:rPr lang="en-US" dirty="0" err="1">
                <a:cs typeface="Arial" charset="0"/>
              </a:rPr>
              <a:t>Q</a:t>
            </a:r>
            <a:r>
              <a:rPr lang="en-US" dirty="0" err="1" smtClean="0">
                <a:cs typeface="Arial" charset="0"/>
              </a:rPr>
              <a:t>uerer</a:t>
            </a:r>
            <a:r>
              <a:rPr lang="en-US" dirty="0">
                <a:cs typeface="Arial" charset="0"/>
              </a:rPr>
              <a:t>:</a:t>
            </a:r>
          </a:p>
          <a:p>
            <a:pPr lvl="1"/>
            <a:r>
              <a:rPr lang="en-US" dirty="0" smtClean="0">
                <a:cs typeface="Arial" charset="0"/>
              </a:rPr>
              <a:t>Used to indicate “to have the urge to”</a:t>
            </a:r>
          </a:p>
          <a:p>
            <a:pPr lvl="2"/>
            <a:r>
              <a:rPr lang="en-US" sz="3200" b="1" u="sng" dirty="0" err="1" smtClean="0">
                <a:cs typeface="Arial" charset="0"/>
              </a:rPr>
              <a:t>Quise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llorar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alegría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/>
            <a:r>
              <a:rPr lang="en-US" dirty="0" smtClean="0">
                <a:cs typeface="Arial" charset="0"/>
              </a:rPr>
              <a:t>when </a:t>
            </a:r>
            <a:r>
              <a:rPr lang="en-US" dirty="0">
                <a:cs typeface="Arial" charset="0"/>
              </a:rPr>
              <a:t>used in the </a:t>
            </a:r>
            <a:r>
              <a:rPr lang="en-US" b="1" u="sng" dirty="0">
                <a:cs typeface="Arial" charset="0"/>
              </a:rPr>
              <a:t>negative</a:t>
            </a:r>
            <a:r>
              <a:rPr lang="en-US" dirty="0">
                <a:cs typeface="Arial" charset="0"/>
              </a:rPr>
              <a:t>, used to indicate </a:t>
            </a:r>
            <a:r>
              <a:rPr lang="en-US" b="1" u="sng" dirty="0">
                <a:cs typeface="Arial" charset="0"/>
              </a:rPr>
              <a:t>“to refuse to”</a:t>
            </a:r>
          </a:p>
          <a:p>
            <a:pPr lvl="2"/>
            <a:r>
              <a:rPr lang="en-US" dirty="0" err="1">
                <a:cs typeface="Arial" charset="0"/>
              </a:rPr>
              <a:t>Cuando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ella</a:t>
            </a:r>
            <a:r>
              <a:rPr lang="en-US" dirty="0">
                <a:cs typeface="Arial" charset="0"/>
              </a:rPr>
              <a:t> </a:t>
            </a:r>
            <a:r>
              <a:rPr lang="en-US" sz="3200" b="1" u="sng" dirty="0" err="1">
                <a:cs typeface="Arial" charset="0"/>
              </a:rPr>
              <a:t>supo</a:t>
            </a:r>
            <a:r>
              <a:rPr lang="en-US" dirty="0">
                <a:cs typeface="Arial" charset="0"/>
              </a:rPr>
              <a:t> de la </a:t>
            </a:r>
            <a:r>
              <a:rPr lang="en-US" dirty="0" err="1">
                <a:cs typeface="Arial" charset="0"/>
              </a:rPr>
              <a:t>noticia</a:t>
            </a:r>
            <a:r>
              <a:rPr lang="en-US" dirty="0">
                <a:cs typeface="Arial" charset="0"/>
              </a:rPr>
              <a:t>, no </a:t>
            </a:r>
            <a:r>
              <a:rPr lang="en-US" sz="3200" b="1" u="sng" dirty="0" err="1">
                <a:cs typeface="Arial" charset="0"/>
              </a:rPr>
              <a:t>quiso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creerlo</a:t>
            </a:r>
            <a:r>
              <a:rPr lang="en-US" dirty="0" smtClean="0">
                <a:cs typeface="Arial" charset="0"/>
              </a:rPr>
              <a:t>.</a:t>
            </a:r>
          </a:p>
          <a:p>
            <a:pPr marL="914400" lvl="2" indent="0">
              <a:buNone/>
            </a:pPr>
            <a:r>
              <a:rPr lang="en-US" dirty="0" smtClean="0">
                <a:cs typeface="Arial" charset="0"/>
              </a:rPr>
              <a:t>(</a:t>
            </a:r>
            <a:r>
              <a:rPr lang="en-US" i="1" dirty="0" smtClean="0">
                <a:cs typeface="Arial" charset="0"/>
              </a:rPr>
              <a:t>When she found out the news, she refused to believe it.) 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487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¿Cómo te pusiste cuando…?</vt:lpstr>
      <vt:lpstr>¿Cómo te pusiste cuando…?</vt:lpstr>
      <vt:lpstr>¿Cómo te sentiste cuando…?</vt:lpstr>
      <vt:lpstr>¿Cómo te pusiste cuando…?</vt:lpstr>
      <vt:lpstr>¿Cómo reaccionaste cuando…?</vt:lpstr>
      <vt:lpstr>¿Comó te sentiste cuando…</vt:lpstr>
      <vt:lpstr>¿Cómo reaccionaste cuando…?</vt:lpstr>
      <vt:lpstr>El verbo SABER en el pretérito</vt:lpstr>
      <vt:lpstr>El verbo QUERER en el pretérito</vt:lpstr>
      <vt:lpstr>El verbo PODER en el pretérito</vt:lpstr>
      <vt:lpstr>El pretérito de  los verbos irregulares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te pusiste cuando…?</dc:title>
  <dc:creator>Trumbull Public Schools</dc:creator>
  <cp:lastModifiedBy>Temp</cp:lastModifiedBy>
  <cp:revision>58</cp:revision>
  <cp:lastPrinted>2015-04-21T14:54:04Z</cp:lastPrinted>
  <dcterms:created xsi:type="dcterms:W3CDTF">2008-05-07T11:28:53Z</dcterms:created>
  <dcterms:modified xsi:type="dcterms:W3CDTF">2015-04-21T17:36:10Z</dcterms:modified>
</cp:coreProperties>
</file>