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72" r:id="rId9"/>
    <p:sldId id="273" r:id="rId10"/>
    <p:sldId id="269" r:id="rId11"/>
    <p:sldId id="263" r:id="rId12"/>
    <p:sldId id="264" r:id="rId13"/>
    <p:sldId id="265" r:id="rId14"/>
    <p:sldId id="266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888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3CB6-55E9-493B-93B3-AFA90F3A3A86}" type="datetimeFigureOut">
              <a:rPr lang="en-US" smtClean="0"/>
              <a:pPr/>
              <a:t>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1C69-9D51-4E28-ACC1-B81CEB55F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3CB6-55E9-493B-93B3-AFA90F3A3A86}" type="datetimeFigureOut">
              <a:rPr lang="en-US" smtClean="0"/>
              <a:pPr/>
              <a:t>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1C69-9D51-4E28-ACC1-B81CEB55F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3CB6-55E9-493B-93B3-AFA90F3A3A86}" type="datetimeFigureOut">
              <a:rPr lang="en-US" smtClean="0"/>
              <a:pPr/>
              <a:t>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1C69-9D51-4E28-ACC1-B81CEB55F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3CB6-55E9-493B-93B3-AFA90F3A3A86}" type="datetimeFigureOut">
              <a:rPr lang="en-US" smtClean="0"/>
              <a:pPr/>
              <a:t>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1C69-9D51-4E28-ACC1-B81CEB55F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3CB6-55E9-493B-93B3-AFA90F3A3A86}" type="datetimeFigureOut">
              <a:rPr lang="en-US" smtClean="0"/>
              <a:pPr/>
              <a:t>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1C69-9D51-4E28-ACC1-B81CEB55F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3CB6-55E9-493B-93B3-AFA90F3A3A86}" type="datetimeFigureOut">
              <a:rPr lang="en-US" smtClean="0"/>
              <a:pPr/>
              <a:t>1/23/16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1C69-9D51-4E28-ACC1-B81CEB55F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3CB6-55E9-493B-93B3-AFA90F3A3A86}" type="datetimeFigureOut">
              <a:rPr lang="en-US" smtClean="0"/>
              <a:pPr/>
              <a:t>1/23/16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1C69-9D51-4E28-ACC1-B81CEB55F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3CB6-55E9-493B-93B3-AFA90F3A3A86}" type="datetimeFigureOut">
              <a:rPr lang="en-US" smtClean="0"/>
              <a:pPr/>
              <a:t>1/23/16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1C69-9D51-4E28-ACC1-B81CEB55F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3CB6-55E9-493B-93B3-AFA90F3A3A86}" type="datetimeFigureOut">
              <a:rPr lang="en-US" smtClean="0"/>
              <a:pPr/>
              <a:t>1/23/16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1C69-9D51-4E28-ACC1-B81CEB55F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3CB6-55E9-493B-93B3-AFA90F3A3A86}" type="datetimeFigureOut">
              <a:rPr lang="en-US" smtClean="0"/>
              <a:pPr/>
              <a:t>1/23/16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1C69-9D51-4E28-ACC1-B81CEB55F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3CB6-55E9-493B-93B3-AFA90F3A3A86}" type="datetimeFigureOut">
              <a:rPr lang="en-US" smtClean="0"/>
              <a:pPr/>
              <a:t>1/23/16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1C69-9D51-4E28-ACC1-B81CEB55F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23CB6-55E9-493B-93B3-AFA90F3A3A86}" type="datetimeFigureOut">
              <a:rPr lang="en-US" smtClean="0"/>
              <a:pPr/>
              <a:t>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F1C69-9D51-4E28-ACC1-B81CEB55F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>
                <a:latin typeface="Vijaya" panose="020B0604020202020204" pitchFamily="34" charset="0"/>
                <a:cs typeface="Vijaya" panose="020B0604020202020204" pitchFamily="34" charset="0"/>
              </a:rPr>
              <a:t>Futuro</a:t>
            </a:r>
            <a:endParaRPr lang="en-US" sz="8000" dirty="0">
              <a:latin typeface="Vijaya" panose="020B0604020202020204" pitchFamily="34" charset="0"/>
              <a:cs typeface="Vijaya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future 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118231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white"/>
                </a:solidFill>
              </a:rPr>
              <a:t>Use the </a:t>
            </a:r>
            <a:r>
              <a:rPr lang="en-US" sz="3200" u="sng" dirty="0" smtClean="0">
                <a:solidFill>
                  <a:prstClr val="white"/>
                </a:solidFill>
              </a:rPr>
              <a:t>present tense </a:t>
            </a:r>
            <a:r>
              <a:rPr lang="en-US" sz="3200" dirty="0" smtClean="0">
                <a:solidFill>
                  <a:prstClr val="white"/>
                </a:solidFill>
              </a:rPr>
              <a:t>as follows:</a:t>
            </a:r>
          </a:p>
          <a:p>
            <a:endParaRPr lang="en-US" dirty="0">
              <a:solidFill>
                <a:prstClr val="white"/>
              </a:solidFill>
            </a:endParaRPr>
          </a:p>
          <a:p>
            <a:endParaRPr lang="en-US" dirty="0" smtClean="0">
              <a:solidFill>
                <a:prstClr val="white"/>
              </a:solidFill>
            </a:endParaRPr>
          </a:p>
          <a:p>
            <a:r>
              <a:rPr lang="en-US" sz="2000" dirty="0" smtClean="0">
                <a:solidFill>
                  <a:prstClr val="white"/>
                </a:solidFill>
              </a:rPr>
              <a:t>To plan on doing something=   </a:t>
            </a:r>
            <a:r>
              <a:rPr lang="en-US" sz="2000" dirty="0" err="1" smtClean="0">
                <a:solidFill>
                  <a:prstClr val="white"/>
                </a:solidFill>
              </a:rPr>
              <a:t>pensar</a:t>
            </a:r>
            <a:r>
              <a:rPr lang="en-US" sz="2000" dirty="0" smtClean="0">
                <a:solidFill>
                  <a:prstClr val="white"/>
                </a:solidFill>
              </a:rPr>
              <a:t> + infinitive</a:t>
            </a:r>
          </a:p>
          <a:p>
            <a:endParaRPr lang="en-US" sz="2000" dirty="0">
              <a:solidFill>
                <a:prstClr val="white"/>
              </a:solidFill>
            </a:endParaRPr>
          </a:p>
          <a:p>
            <a:r>
              <a:rPr lang="en-US" sz="2000" dirty="0" smtClean="0">
                <a:solidFill>
                  <a:prstClr val="white"/>
                </a:solidFill>
              </a:rPr>
              <a:t>To hope to do something= </a:t>
            </a:r>
            <a:r>
              <a:rPr lang="en-US" sz="2000" dirty="0" err="1" smtClean="0">
                <a:solidFill>
                  <a:prstClr val="white"/>
                </a:solidFill>
              </a:rPr>
              <a:t>esperar</a:t>
            </a:r>
            <a:r>
              <a:rPr lang="en-US" sz="2000" dirty="0" smtClean="0">
                <a:solidFill>
                  <a:prstClr val="white"/>
                </a:solidFill>
              </a:rPr>
              <a:t> + infinitive</a:t>
            </a:r>
          </a:p>
          <a:p>
            <a:endParaRPr lang="en-US" sz="2000" dirty="0">
              <a:solidFill>
                <a:prstClr val="white"/>
              </a:solidFill>
            </a:endParaRPr>
          </a:p>
          <a:p>
            <a:r>
              <a:rPr lang="en-US" sz="2000" dirty="0" smtClean="0">
                <a:solidFill>
                  <a:prstClr val="white"/>
                </a:solidFill>
              </a:rPr>
              <a:t>To feel like doing something= </a:t>
            </a:r>
            <a:r>
              <a:rPr lang="en-US" sz="2000" dirty="0" err="1" smtClean="0">
                <a:solidFill>
                  <a:prstClr val="white"/>
                </a:solidFill>
              </a:rPr>
              <a:t>tener</a:t>
            </a:r>
            <a:r>
              <a:rPr lang="en-US" sz="2000" dirty="0" smtClean="0">
                <a:solidFill>
                  <a:prstClr val="white"/>
                </a:solidFill>
              </a:rPr>
              <a:t> </a:t>
            </a:r>
            <a:r>
              <a:rPr lang="en-US" sz="2000" dirty="0" err="1" smtClean="0">
                <a:solidFill>
                  <a:prstClr val="white"/>
                </a:solidFill>
              </a:rPr>
              <a:t>ganas</a:t>
            </a:r>
            <a:r>
              <a:rPr lang="en-US" sz="2000" dirty="0" smtClean="0">
                <a:solidFill>
                  <a:prstClr val="white"/>
                </a:solidFill>
              </a:rPr>
              <a:t> de + infinitive</a:t>
            </a:r>
          </a:p>
          <a:p>
            <a:endParaRPr lang="en-US" sz="2000" dirty="0">
              <a:solidFill>
                <a:prstClr val="white"/>
              </a:solidFill>
            </a:endParaRPr>
          </a:p>
          <a:p>
            <a:r>
              <a:rPr lang="en-US" sz="2000" dirty="0" smtClean="0">
                <a:solidFill>
                  <a:prstClr val="white"/>
                </a:solidFill>
              </a:rPr>
              <a:t>To want to do something=  </a:t>
            </a:r>
            <a:r>
              <a:rPr lang="en-US" sz="2000" dirty="0" err="1" smtClean="0">
                <a:solidFill>
                  <a:prstClr val="white"/>
                </a:solidFill>
              </a:rPr>
              <a:t>querer</a:t>
            </a:r>
            <a:r>
              <a:rPr lang="en-US" sz="2000" dirty="0" smtClean="0">
                <a:solidFill>
                  <a:prstClr val="white"/>
                </a:solidFill>
              </a:rPr>
              <a:t> +  infinitive</a:t>
            </a:r>
          </a:p>
          <a:p>
            <a:endParaRPr lang="en-US" sz="2000" dirty="0">
              <a:solidFill>
                <a:prstClr val="white"/>
              </a:solidFill>
            </a:endParaRPr>
          </a:p>
          <a:p>
            <a:r>
              <a:rPr lang="en-US" sz="2000" i="1" dirty="0" smtClean="0">
                <a:solidFill>
                  <a:prstClr val="white"/>
                </a:solidFill>
              </a:rPr>
              <a:t>Would like </a:t>
            </a:r>
            <a:r>
              <a:rPr lang="en-US" sz="2000" dirty="0" smtClean="0">
                <a:solidFill>
                  <a:prstClr val="white"/>
                </a:solidFill>
              </a:rPr>
              <a:t>to do something=  </a:t>
            </a:r>
            <a:r>
              <a:rPr lang="en-US" sz="2000" dirty="0" err="1" smtClean="0">
                <a:solidFill>
                  <a:prstClr val="white"/>
                </a:solidFill>
              </a:rPr>
              <a:t>quisiera</a:t>
            </a:r>
            <a:r>
              <a:rPr lang="en-US" sz="2000" dirty="0" smtClean="0">
                <a:solidFill>
                  <a:prstClr val="white"/>
                </a:solidFill>
              </a:rPr>
              <a:t> +  </a:t>
            </a:r>
            <a:r>
              <a:rPr lang="en-US" sz="2000" dirty="0" err="1" smtClean="0">
                <a:solidFill>
                  <a:prstClr val="white"/>
                </a:solidFill>
              </a:rPr>
              <a:t>infinitve</a:t>
            </a:r>
            <a:endParaRPr lang="en-US" sz="2000" dirty="0" smtClean="0">
              <a:solidFill>
                <a:prstClr val="white"/>
              </a:solidFill>
            </a:endParaRPr>
          </a:p>
          <a:p>
            <a:endParaRPr lang="en-US" sz="2000" dirty="0">
              <a:solidFill>
                <a:prstClr val="white"/>
              </a:solidFill>
            </a:endParaRPr>
          </a:p>
          <a:p>
            <a:r>
              <a:rPr lang="en-US" sz="2000" dirty="0" smtClean="0">
                <a:solidFill>
                  <a:prstClr val="white"/>
                </a:solidFill>
              </a:rPr>
              <a:t>To go to do something= </a:t>
            </a:r>
            <a:r>
              <a:rPr lang="en-US" sz="2000" dirty="0" err="1" smtClean="0">
                <a:solidFill>
                  <a:prstClr val="white"/>
                </a:solidFill>
              </a:rPr>
              <a:t>ir</a:t>
            </a:r>
            <a:r>
              <a:rPr lang="en-US" sz="2000" dirty="0" smtClean="0">
                <a:solidFill>
                  <a:prstClr val="white"/>
                </a:solidFill>
              </a:rPr>
              <a:t> a + infinitive  (to express the immediate future)</a:t>
            </a:r>
          </a:p>
          <a:p>
            <a:endParaRPr lang="en-US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65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UcPeriod"/>
            </a:pPr>
            <a:r>
              <a:rPr lang="en-US" sz="3600" dirty="0" smtClean="0"/>
              <a:t>Write the verb in parenthesis in the future.</a:t>
            </a:r>
          </a:p>
          <a:p>
            <a:endParaRPr lang="en-US" sz="3600" dirty="0"/>
          </a:p>
          <a:p>
            <a:pPr marL="742950" indent="-742950">
              <a:buAutoNum type="arabicPeriod"/>
            </a:pPr>
            <a:r>
              <a:rPr lang="en-US" sz="3200" dirty="0" smtClean="0"/>
              <a:t>Los </a:t>
            </a:r>
            <a:r>
              <a:rPr lang="en-US" sz="3200" dirty="0" err="1" smtClean="0"/>
              <a:t>chicos</a:t>
            </a:r>
            <a:r>
              <a:rPr lang="en-US" sz="3200" dirty="0" smtClean="0"/>
              <a:t> ____________ al </a:t>
            </a:r>
            <a:r>
              <a:rPr lang="en-US" sz="3200" dirty="0" err="1" smtClean="0"/>
              <a:t>ajedrez</a:t>
            </a:r>
            <a:r>
              <a:rPr lang="en-US" sz="3200" dirty="0" smtClean="0"/>
              <a:t>. (</a:t>
            </a:r>
            <a:r>
              <a:rPr lang="en-US" sz="3200" dirty="0" err="1" smtClean="0"/>
              <a:t>jugar</a:t>
            </a:r>
            <a:r>
              <a:rPr lang="en-US" sz="32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 ¿A </a:t>
            </a:r>
            <a:r>
              <a:rPr lang="en-US" sz="3200" dirty="0" err="1" smtClean="0"/>
              <a:t>qué</a:t>
            </a:r>
            <a:r>
              <a:rPr lang="en-US" sz="3200" dirty="0" smtClean="0"/>
              <a:t> hora _____________ </a:t>
            </a:r>
            <a:r>
              <a:rPr lang="en-US" sz="3200" dirty="0" err="1" smtClean="0"/>
              <a:t>tú</a:t>
            </a:r>
            <a:r>
              <a:rPr lang="en-US" sz="3200" dirty="0" smtClean="0"/>
              <a:t> a casa?  (</a:t>
            </a:r>
            <a:r>
              <a:rPr lang="en-US" sz="3200" dirty="0" err="1" smtClean="0"/>
              <a:t>volver</a:t>
            </a:r>
            <a:r>
              <a:rPr lang="en-US" sz="32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3200" dirty="0" err="1" smtClean="0"/>
              <a:t>Mi</a:t>
            </a:r>
            <a:r>
              <a:rPr lang="en-US" sz="3200" dirty="0" smtClean="0"/>
              <a:t> </a:t>
            </a:r>
            <a:r>
              <a:rPr lang="en-US" sz="3200" dirty="0" err="1" smtClean="0"/>
              <a:t>hermano</a:t>
            </a:r>
            <a:r>
              <a:rPr lang="en-US" sz="3200" dirty="0" smtClean="0"/>
              <a:t> ____________ a Harvard. (</a:t>
            </a:r>
            <a:r>
              <a:rPr lang="en-US" sz="3200" dirty="0" err="1" smtClean="0"/>
              <a:t>asistir</a:t>
            </a:r>
            <a:r>
              <a:rPr lang="en-US" sz="32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3200" dirty="0" err="1" smtClean="0"/>
              <a:t>Yo</a:t>
            </a:r>
            <a:r>
              <a:rPr lang="en-US" sz="3200" dirty="0" smtClean="0"/>
              <a:t> no ___________a Europa. (</a:t>
            </a:r>
            <a:r>
              <a:rPr lang="en-US" sz="3200" dirty="0" err="1" smtClean="0"/>
              <a:t>ir</a:t>
            </a:r>
            <a:r>
              <a:rPr lang="en-US" sz="32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3200" dirty="0" err="1" smtClean="0"/>
              <a:t>Nosotros</a:t>
            </a:r>
            <a:r>
              <a:rPr lang="en-US" sz="3200" dirty="0" smtClean="0"/>
              <a:t> _______________</a:t>
            </a:r>
            <a:r>
              <a:rPr lang="en-US" sz="3200" dirty="0" err="1" smtClean="0"/>
              <a:t>química</a:t>
            </a:r>
            <a:r>
              <a:rPr lang="en-US" sz="3200" dirty="0" smtClean="0"/>
              <a:t>. (</a:t>
            </a:r>
            <a:r>
              <a:rPr lang="en-US" sz="3200" dirty="0" err="1" smtClean="0"/>
              <a:t>estudiar</a:t>
            </a:r>
            <a:r>
              <a:rPr lang="en-US" sz="32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3200" dirty="0" err="1" smtClean="0"/>
              <a:t>Qué</a:t>
            </a:r>
            <a:r>
              <a:rPr lang="en-US" sz="3200" dirty="0" smtClean="0"/>
              <a:t> __________, __________(What will be, will be)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El </a:t>
            </a:r>
            <a:r>
              <a:rPr lang="en-US" sz="3200" dirty="0" err="1" smtClean="0"/>
              <a:t>portero</a:t>
            </a:r>
            <a:r>
              <a:rPr lang="en-US" sz="3200" dirty="0" smtClean="0"/>
              <a:t> ____________</a:t>
            </a:r>
            <a:r>
              <a:rPr lang="en-US" sz="3200" dirty="0" err="1" smtClean="0"/>
              <a:t>enfermo</a:t>
            </a:r>
            <a:r>
              <a:rPr lang="en-US" sz="3200" dirty="0" smtClean="0"/>
              <a:t> </a:t>
            </a:r>
            <a:r>
              <a:rPr lang="en-US" sz="3200" dirty="0" err="1" smtClean="0"/>
              <a:t>después</a:t>
            </a:r>
            <a:r>
              <a:rPr lang="en-US" sz="3200" dirty="0" smtClean="0"/>
              <a:t> del </a:t>
            </a:r>
            <a:r>
              <a:rPr lang="en-US" sz="3200" dirty="0" err="1" smtClean="0"/>
              <a:t>juego</a:t>
            </a:r>
            <a:r>
              <a:rPr lang="en-US" sz="3200" dirty="0" smtClean="0"/>
              <a:t>. (</a:t>
            </a:r>
            <a:r>
              <a:rPr lang="en-US" sz="3200" dirty="0" err="1" smtClean="0"/>
              <a:t>estar</a:t>
            </a:r>
            <a:r>
              <a:rPr lang="en-US" sz="3200" dirty="0" smtClean="0"/>
              <a:t>)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11430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jugarán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83877" y="166622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volverás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78015" y="21336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asistirá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11569" y="2630745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iré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315308" y="3153965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estudiaremos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3581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</a:t>
            </a:r>
            <a:r>
              <a:rPr lang="en-US" sz="2800" b="1" dirty="0" err="1" smtClean="0"/>
              <a:t>será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7600" y="3598985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</a:t>
            </a:r>
            <a:r>
              <a:rPr lang="en-US" sz="2800" b="1" dirty="0" err="1" smtClean="0"/>
              <a:t>será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315308" y="45720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</a:t>
            </a:r>
            <a:r>
              <a:rPr lang="en-US" sz="2800" b="1" dirty="0" err="1" smtClean="0"/>
              <a:t>estará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3511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B. Change the verb from </a:t>
            </a:r>
            <a:r>
              <a:rPr lang="en-US" sz="3600" dirty="0" err="1" smtClean="0"/>
              <a:t>ir</a:t>
            </a:r>
            <a:r>
              <a:rPr lang="en-US" sz="3600" dirty="0" smtClean="0"/>
              <a:t> a + </a:t>
            </a:r>
            <a:r>
              <a:rPr lang="en-US" sz="3600" dirty="0" err="1" smtClean="0"/>
              <a:t>inf</a:t>
            </a:r>
            <a:r>
              <a:rPr lang="en-US" sz="3600" dirty="0" smtClean="0"/>
              <a:t> &gt; </a:t>
            </a:r>
            <a:r>
              <a:rPr lang="en-US" sz="3600" dirty="0" err="1" smtClean="0"/>
              <a:t>futuro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Le </a:t>
            </a:r>
            <a:r>
              <a:rPr lang="en-US" sz="3600" u="sng" dirty="0" err="1" smtClean="0"/>
              <a:t>voy</a:t>
            </a:r>
            <a:r>
              <a:rPr lang="en-US" sz="3600" u="sng" dirty="0" smtClean="0"/>
              <a:t> a </a:t>
            </a:r>
            <a:r>
              <a:rPr lang="en-US" sz="3600" u="sng" dirty="0" err="1" smtClean="0"/>
              <a:t>escribir</a:t>
            </a:r>
            <a:r>
              <a:rPr lang="en-US" sz="3600" dirty="0" smtClean="0"/>
              <a:t> a mi </a:t>
            </a:r>
            <a:r>
              <a:rPr lang="en-US" sz="3600" dirty="0" err="1" smtClean="0"/>
              <a:t>mamá</a:t>
            </a:r>
            <a:r>
              <a:rPr lang="en-US" sz="3600" dirty="0" smtClean="0"/>
              <a:t>.  &gt; </a:t>
            </a:r>
          </a:p>
          <a:p>
            <a:pPr marL="742950" indent="-742950">
              <a:buAutoNum type="arabicPeriod"/>
            </a:pPr>
            <a:r>
              <a:rPr lang="en-US" sz="3600" dirty="0" err="1" smtClean="0"/>
              <a:t>Paco</a:t>
            </a:r>
            <a:r>
              <a:rPr lang="en-US" sz="3600" dirty="0" smtClean="0"/>
              <a:t> </a:t>
            </a:r>
            <a:r>
              <a:rPr lang="en-US" sz="3600" u="sng" dirty="0" err="1" smtClean="0"/>
              <a:t>va</a:t>
            </a:r>
            <a:r>
              <a:rPr lang="en-US" sz="3600" u="sng" dirty="0" smtClean="0"/>
              <a:t> a leer </a:t>
            </a:r>
            <a:r>
              <a:rPr lang="en-US" sz="3600" i="1" dirty="0" smtClean="0"/>
              <a:t>Don Quixote</a:t>
            </a:r>
            <a:r>
              <a:rPr lang="en-US" sz="3600" dirty="0" smtClean="0"/>
              <a:t>.  &gt; </a:t>
            </a:r>
          </a:p>
          <a:p>
            <a:pPr marL="742950" indent="-742950">
              <a:buAutoNum type="arabicPeriod"/>
            </a:pPr>
            <a:r>
              <a:rPr lang="en-US" sz="3600" u="sng" dirty="0" err="1" smtClean="0"/>
              <a:t>Vamos</a:t>
            </a:r>
            <a:r>
              <a:rPr lang="en-US" sz="3600" u="sng" dirty="0" smtClean="0"/>
              <a:t> a </a:t>
            </a:r>
            <a:r>
              <a:rPr lang="en-US" sz="3600" u="sng" dirty="0" err="1" smtClean="0"/>
              <a:t>tomar</a:t>
            </a:r>
            <a:r>
              <a:rPr lang="en-US" sz="3600" u="sng" dirty="0" smtClean="0"/>
              <a:t> </a:t>
            </a:r>
            <a:r>
              <a:rPr lang="en-US" sz="3600" dirty="0" smtClean="0"/>
              <a:t>sol. &gt; 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¿</a:t>
            </a:r>
            <a:r>
              <a:rPr lang="en-US" sz="3600" u="sng" dirty="0" smtClean="0"/>
              <a:t>Vas a </a:t>
            </a:r>
            <a:r>
              <a:rPr lang="en-US" sz="3600" u="sng" dirty="0" err="1" smtClean="0"/>
              <a:t>ir</a:t>
            </a:r>
            <a:r>
              <a:rPr lang="en-US" sz="3600" u="sng" dirty="0" smtClean="0"/>
              <a:t> </a:t>
            </a:r>
            <a:r>
              <a:rPr lang="en-US" sz="3600" dirty="0" smtClean="0"/>
              <a:t>al cine?   &gt; </a:t>
            </a:r>
          </a:p>
          <a:p>
            <a:pPr marL="742950" indent="-742950">
              <a:buAutoNum type="arabicPeriod"/>
            </a:pPr>
            <a:r>
              <a:rPr lang="en-US" sz="3600" u="sng" dirty="0" smtClean="0"/>
              <a:t>Van a </a:t>
            </a:r>
            <a:r>
              <a:rPr lang="en-US" sz="3600" u="sng" dirty="0" err="1" smtClean="0"/>
              <a:t>aprender</a:t>
            </a:r>
            <a:r>
              <a:rPr lang="en-US" sz="3600" u="sng" dirty="0" smtClean="0"/>
              <a:t> </a:t>
            </a:r>
            <a:r>
              <a:rPr lang="en-US" sz="3600" dirty="0" smtClean="0"/>
              <a:t>a </a:t>
            </a:r>
            <a:r>
              <a:rPr lang="en-US" sz="3600" dirty="0" err="1" smtClean="0"/>
              <a:t>esquiar</a:t>
            </a:r>
            <a:r>
              <a:rPr lang="en-US" sz="3600" dirty="0" smtClean="0"/>
              <a:t>. &gt;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¿</a:t>
            </a:r>
            <a:r>
              <a:rPr lang="en-US" sz="3600" dirty="0" err="1" smtClean="0"/>
              <a:t>Quién</a:t>
            </a:r>
            <a:r>
              <a:rPr lang="en-US" sz="3600" dirty="0" smtClean="0"/>
              <a:t> </a:t>
            </a:r>
            <a:r>
              <a:rPr lang="en-US" sz="3600" u="sng" dirty="0" err="1" smtClean="0"/>
              <a:t>va</a:t>
            </a:r>
            <a:r>
              <a:rPr lang="en-US" sz="3600" u="sng" dirty="0" smtClean="0"/>
              <a:t> a </a:t>
            </a:r>
            <a:r>
              <a:rPr lang="en-US" sz="3600" u="sng" dirty="0" err="1" smtClean="0"/>
              <a:t>ser</a:t>
            </a:r>
            <a:r>
              <a:rPr lang="en-US" sz="3600" u="sng" dirty="0" smtClean="0"/>
              <a:t> </a:t>
            </a:r>
            <a:r>
              <a:rPr lang="en-US" sz="3600" dirty="0" smtClean="0"/>
              <a:t>el </a:t>
            </a:r>
            <a:r>
              <a:rPr lang="en-US" sz="3600" dirty="0" err="1" smtClean="0"/>
              <a:t>campeón</a:t>
            </a:r>
            <a:r>
              <a:rPr lang="en-US" sz="3600" dirty="0" smtClean="0"/>
              <a:t>? &gt;</a:t>
            </a:r>
          </a:p>
          <a:p>
            <a:pPr marL="742950" indent="-742950">
              <a:buAutoNum type="arabicPeriod"/>
            </a:pPr>
            <a:r>
              <a:rPr lang="en-US" sz="3600" dirty="0" err="1" smtClean="0"/>
              <a:t>Mañana</a:t>
            </a:r>
            <a:r>
              <a:rPr lang="en-US" sz="3600" dirty="0" smtClean="0"/>
              <a:t> </a:t>
            </a:r>
            <a:r>
              <a:rPr lang="en-US" sz="3600" u="sng" dirty="0" err="1" smtClean="0"/>
              <a:t>voy</a:t>
            </a:r>
            <a:r>
              <a:rPr lang="en-US" sz="3600" u="sng" dirty="0" smtClean="0"/>
              <a:t> a </a:t>
            </a:r>
            <a:r>
              <a:rPr lang="en-US" sz="3600" u="sng" dirty="0" err="1" smtClean="0"/>
              <a:t>estar</a:t>
            </a:r>
            <a:r>
              <a:rPr lang="en-US" sz="3600" u="sng" dirty="0" smtClean="0"/>
              <a:t> </a:t>
            </a:r>
            <a:r>
              <a:rPr lang="en-US" sz="3600" dirty="0" err="1" smtClean="0"/>
              <a:t>enfermo</a:t>
            </a:r>
            <a:r>
              <a:rPr lang="en-US" sz="3600" dirty="0" smtClean="0"/>
              <a:t>. &gt; </a:t>
            </a:r>
          </a:p>
          <a:p>
            <a:pPr marL="742950" indent="-742950">
              <a:buAutoNum type="arabicPeriod"/>
            </a:pPr>
            <a:r>
              <a:rPr lang="en-US" sz="3600" u="sng" dirty="0" err="1" smtClean="0"/>
              <a:t>Voy</a:t>
            </a:r>
            <a:r>
              <a:rPr lang="en-US" sz="3600" u="sng" dirty="0" smtClean="0"/>
              <a:t> a </a:t>
            </a:r>
            <a:r>
              <a:rPr lang="en-US" sz="3600" u="sng" dirty="0" err="1" smtClean="0"/>
              <a:t>mantenerme</a:t>
            </a:r>
            <a:r>
              <a:rPr lang="en-US" sz="3600" u="sng" dirty="0" smtClean="0"/>
              <a:t> </a:t>
            </a:r>
            <a:r>
              <a:rPr lang="en-US" sz="3600" dirty="0" err="1" smtClean="0"/>
              <a:t>en</a:t>
            </a:r>
            <a:r>
              <a:rPr lang="en-US" sz="3600" dirty="0" smtClean="0"/>
              <a:t> forma </a:t>
            </a:r>
            <a:r>
              <a:rPr lang="en-US" sz="3600" dirty="0" err="1" smtClean="0"/>
              <a:t>este</a:t>
            </a:r>
            <a:r>
              <a:rPr lang="en-US" sz="3600" dirty="0" smtClean="0"/>
              <a:t> </a:t>
            </a:r>
            <a:r>
              <a:rPr lang="en-US" sz="3600" dirty="0" err="1" smtClean="0"/>
              <a:t>año</a:t>
            </a:r>
            <a:r>
              <a:rPr lang="en-US" sz="3600" dirty="0" smtClean="0"/>
              <a:t>.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600092" y="8382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</a:t>
            </a:r>
            <a:r>
              <a:rPr lang="en-US" sz="2800" dirty="0" err="1" smtClean="0"/>
              <a:t>escribiré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600092" y="1379005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</a:t>
            </a:r>
            <a:r>
              <a:rPr lang="en-US" sz="2800" dirty="0" err="1" smtClean="0"/>
              <a:t>leerá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1908087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</a:t>
            </a:r>
            <a:r>
              <a:rPr lang="en-US" sz="2800" dirty="0" err="1" smtClean="0"/>
              <a:t>tomaremos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618892" y="2506146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</a:t>
            </a:r>
            <a:r>
              <a:rPr lang="en-US" sz="2800" dirty="0" err="1" smtClean="0"/>
              <a:t>irás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943600" y="3029366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</a:t>
            </a:r>
            <a:r>
              <a:rPr lang="en-US" sz="2800" dirty="0" err="1" smtClean="0"/>
              <a:t>aprenderán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576646" y="3552586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</a:t>
            </a:r>
            <a:r>
              <a:rPr lang="en-US" sz="2800" dirty="0" err="1" smtClean="0"/>
              <a:t>será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605954" y="4093391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</a:t>
            </a:r>
            <a:r>
              <a:rPr lang="en-US" sz="2800" dirty="0" err="1" smtClean="0"/>
              <a:t>estaré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895600" y="5306913"/>
            <a:ext cx="243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Me </a:t>
            </a:r>
            <a:r>
              <a:rPr lang="en-US" sz="2800" dirty="0" err="1" smtClean="0"/>
              <a:t>mantendr</a:t>
            </a:r>
            <a:r>
              <a:rPr lang="en-US" sz="2800" dirty="0" err="1"/>
              <a:t>é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1430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C. Change to the </a:t>
            </a:r>
            <a:r>
              <a:rPr lang="en-US" sz="3600" u="sng" dirty="0" smtClean="0"/>
              <a:t>future</a:t>
            </a:r>
            <a:r>
              <a:rPr lang="en-US" sz="3600" dirty="0" smtClean="0"/>
              <a:t>.</a:t>
            </a:r>
          </a:p>
          <a:p>
            <a:pPr marL="742950" indent="-742950">
              <a:buAutoNum type="arabicPeriod"/>
            </a:pPr>
            <a:r>
              <a:rPr lang="en-US" sz="3600" dirty="0" err="1" smtClean="0"/>
              <a:t>Tú</a:t>
            </a:r>
            <a:r>
              <a:rPr lang="en-US" sz="3600" dirty="0" smtClean="0"/>
              <a:t> </a:t>
            </a:r>
            <a:r>
              <a:rPr lang="en-US" sz="3600" u="sng" dirty="0" err="1" smtClean="0"/>
              <a:t>estudiaste</a:t>
            </a:r>
            <a:r>
              <a:rPr lang="en-US" sz="3600" dirty="0" smtClean="0"/>
              <a:t> para el </a:t>
            </a:r>
            <a:r>
              <a:rPr lang="en-US" sz="3600" dirty="0" err="1" smtClean="0"/>
              <a:t>examen</a:t>
            </a:r>
            <a:r>
              <a:rPr lang="en-US" sz="3600" dirty="0" smtClean="0"/>
              <a:t>… &gt; </a:t>
            </a:r>
          </a:p>
          <a:p>
            <a:pPr marL="742950" indent="-742950">
              <a:buAutoNum type="arabicPeriod"/>
            </a:pPr>
            <a:r>
              <a:rPr lang="en-US" sz="3600" dirty="0" err="1" smtClean="0"/>
              <a:t>Ellas</a:t>
            </a:r>
            <a:r>
              <a:rPr lang="en-US" sz="3600" dirty="0" smtClean="0"/>
              <a:t> </a:t>
            </a:r>
            <a:r>
              <a:rPr lang="en-US" sz="3600" u="sng" dirty="0" err="1" smtClean="0"/>
              <a:t>están</a:t>
            </a:r>
            <a:r>
              <a:rPr lang="en-US" sz="3600" dirty="0" smtClean="0"/>
              <a:t> </a:t>
            </a:r>
            <a:r>
              <a:rPr lang="en-US" sz="3600" dirty="0" err="1" smtClean="0"/>
              <a:t>muy</a:t>
            </a:r>
            <a:r>
              <a:rPr lang="en-US" sz="3600" dirty="0" smtClean="0"/>
              <a:t> </a:t>
            </a:r>
            <a:r>
              <a:rPr lang="en-US" sz="3600" dirty="0" err="1" smtClean="0"/>
              <a:t>contentas</a:t>
            </a:r>
            <a:r>
              <a:rPr lang="en-US" sz="3600" dirty="0" smtClean="0"/>
              <a:t>. &gt;</a:t>
            </a:r>
          </a:p>
          <a:p>
            <a:pPr marL="742950" indent="-742950">
              <a:buAutoNum type="arabicPeriod"/>
            </a:pPr>
            <a:r>
              <a:rPr lang="en-US" sz="3600" dirty="0" err="1" smtClean="0"/>
              <a:t>él</a:t>
            </a:r>
            <a:r>
              <a:rPr lang="en-US" sz="3600" dirty="0" smtClean="0"/>
              <a:t> </a:t>
            </a:r>
            <a:r>
              <a:rPr lang="en-US" sz="3600" u="sng" dirty="0" err="1" smtClean="0"/>
              <a:t>terminó</a:t>
            </a:r>
            <a:r>
              <a:rPr lang="en-US" sz="3600" dirty="0" smtClean="0"/>
              <a:t> el </a:t>
            </a:r>
            <a:r>
              <a:rPr lang="en-US" sz="3600" dirty="0" err="1" smtClean="0"/>
              <a:t>trabajo</a:t>
            </a:r>
            <a:r>
              <a:rPr lang="en-US" sz="3600" dirty="0" smtClean="0"/>
              <a:t>. &gt;</a:t>
            </a:r>
          </a:p>
          <a:p>
            <a:pPr marL="742950" indent="-742950">
              <a:buAutoNum type="arabicPeriod"/>
            </a:pPr>
            <a:r>
              <a:rPr lang="en-US" sz="3600" dirty="0" err="1" smtClean="0"/>
              <a:t>Mis</a:t>
            </a:r>
            <a:r>
              <a:rPr lang="en-US" sz="3600" dirty="0" smtClean="0"/>
              <a:t> amigos y </a:t>
            </a:r>
            <a:r>
              <a:rPr lang="en-US" sz="3600" dirty="0" err="1" smtClean="0"/>
              <a:t>yo</a:t>
            </a:r>
            <a:r>
              <a:rPr lang="en-US" sz="3600" dirty="0" smtClean="0"/>
              <a:t> </a:t>
            </a:r>
            <a:r>
              <a:rPr lang="en-US" sz="3600" u="sng" dirty="0" err="1" smtClean="0"/>
              <a:t>fuimos</a:t>
            </a:r>
            <a:r>
              <a:rPr lang="en-US" sz="3600" dirty="0" smtClean="0"/>
              <a:t> al </a:t>
            </a:r>
            <a:r>
              <a:rPr lang="en-US" sz="3600" dirty="0" err="1" smtClean="0"/>
              <a:t>parque</a:t>
            </a:r>
            <a:r>
              <a:rPr lang="en-US" sz="3600" dirty="0" smtClean="0"/>
              <a:t>.&gt; </a:t>
            </a:r>
          </a:p>
          <a:p>
            <a:pPr marL="742950" indent="-742950">
              <a:buAutoNum type="arabicPeriod"/>
            </a:pPr>
            <a:r>
              <a:rPr lang="en-US" sz="3600" dirty="0" err="1" smtClean="0"/>
              <a:t>Yo</a:t>
            </a:r>
            <a:r>
              <a:rPr lang="en-US" sz="3600" dirty="0" smtClean="0"/>
              <a:t> </a:t>
            </a:r>
            <a:r>
              <a:rPr lang="en-US" sz="3600" u="sng" dirty="0" err="1" smtClean="0"/>
              <a:t>recibí</a:t>
            </a:r>
            <a:r>
              <a:rPr lang="en-US" sz="3600" dirty="0" smtClean="0"/>
              <a:t> </a:t>
            </a:r>
            <a:r>
              <a:rPr lang="en-US" sz="3600" dirty="0" err="1" smtClean="0"/>
              <a:t>una</a:t>
            </a:r>
            <a:r>
              <a:rPr lang="en-US" sz="3600" dirty="0" smtClean="0"/>
              <a:t> carta. &gt; </a:t>
            </a:r>
          </a:p>
          <a:p>
            <a:pPr marL="742950" indent="-742950">
              <a:buAutoNum type="arabicPeriod"/>
            </a:pPr>
            <a:r>
              <a:rPr lang="en-US" sz="3600" dirty="0" err="1" smtClean="0"/>
              <a:t>Ellos</a:t>
            </a:r>
            <a:r>
              <a:rPr lang="en-US" sz="3600" dirty="0" smtClean="0"/>
              <a:t> </a:t>
            </a:r>
            <a:r>
              <a:rPr lang="en-US" sz="3600" u="sng" dirty="0" err="1" smtClean="0"/>
              <a:t>ven</a:t>
            </a:r>
            <a:r>
              <a:rPr lang="en-US" sz="3600" dirty="0" smtClean="0"/>
              <a:t> </a:t>
            </a:r>
            <a:r>
              <a:rPr lang="en-US" sz="3600" dirty="0" err="1" smtClean="0"/>
              <a:t>una</a:t>
            </a:r>
            <a:r>
              <a:rPr lang="en-US" sz="3600" dirty="0" smtClean="0"/>
              <a:t> </a:t>
            </a:r>
            <a:r>
              <a:rPr lang="en-US" sz="3600" dirty="0" err="1" smtClean="0"/>
              <a:t>película</a:t>
            </a:r>
            <a:r>
              <a:rPr lang="en-US" sz="3600" dirty="0" smtClean="0"/>
              <a:t>. &gt;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El </a:t>
            </a:r>
            <a:r>
              <a:rPr lang="en-US" sz="3600" dirty="0" err="1" smtClean="0"/>
              <a:t>alumno</a:t>
            </a:r>
            <a:r>
              <a:rPr lang="en-US" sz="3600" dirty="0" smtClean="0"/>
              <a:t> </a:t>
            </a:r>
            <a:r>
              <a:rPr lang="en-US" sz="3600" u="sng" dirty="0" err="1" smtClean="0"/>
              <a:t>contestó</a:t>
            </a:r>
            <a:r>
              <a:rPr lang="en-US" sz="3600" dirty="0" smtClean="0"/>
              <a:t> a la </a:t>
            </a:r>
            <a:r>
              <a:rPr lang="en-US" sz="3600" dirty="0" err="1" smtClean="0"/>
              <a:t>profesora</a:t>
            </a:r>
            <a:r>
              <a:rPr lang="en-US" sz="3600" dirty="0" smtClean="0"/>
              <a:t>. &gt;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010400" y="762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estudiarás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134100" y="1370221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</a:t>
            </a:r>
            <a:r>
              <a:rPr lang="en-US" sz="3200" dirty="0" err="1" smtClean="0"/>
              <a:t>estarán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92968" y="1954996"/>
            <a:ext cx="2746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</a:t>
            </a:r>
            <a:r>
              <a:rPr lang="en-US" sz="3200" dirty="0" err="1" smtClean="0"/>
              <a:t>terminará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315200" y="2501101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</a:t>
            </a:r>
            <a:r>
              <a:rPr lang="en-US" sz="3200" dirty="0" err="1" smtClean="0"/>
              <a:t>iremos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2971800"/>
            <a:ext cx="2746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</a:t>
            </a:r>
            <a:r>
              <a:rPr lang="en-US" sz="3200" dirty="0" err="1" smtClean="0"/>
              <a:t>recibiré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292967" y="3574160"/>
            <a:ext cx="2746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</a:t>
            </a:r>
            <a:r>
              <a:rPr lang="en-US" sz="3200" dirty="0" err="1" smtClean="0"/>
              <a:t>verán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384680" y="4665785"/>
            <a:ext cx="2343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</a:t>
            </a:r>
            <a:r>
              <a:rPr lang="en-US" sz="3200" dirty="0" err="1" smtClean="0"/>
              <a:t>contestará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77752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96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¿</a:t>
            </a:r>
            <a:r>
              <a:rPr lang="en-US" sz="3600" dirty="0" err="1" smtClean="0"/>
              <a:t>Cómo</a:t>
            </a:r>
            <a:r>
              <a:rPr lang="en-US" sz="3600" dirty="0" smtClean="0"/>
              <a:t> se dice…?</a:t>
            </a: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 smtClean="0"/>
              <a:t>He is probably at the recreation center?</a:t>
            </a:r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2. Are you going to participate in the Debate Club this year?</a:t>
            </a:r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3. They will collect stamps this year.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18288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 smtClean="0"/>
              <a:t>Él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estará</a:t>
            </a:r>
            <a:r>
              <a:rPr lang="en-US" sz="3200" i="1" dirty="0" smtClean="0"/>
              <a:t> al </a:t>
            </a:r>
            <a:r>
              <a:rPr lang="en-US" sz="3200" i="1" dirty="0" err="1" smtClean="0"/>
              <a:t>centro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recreativo</a:t>
            </a:r>
            <a:r>
              <a:rPr lang="en-US" sz="3200" i="1" dirty="0" smtClean="0"/>
              <a:t>. </a:t>
            </a:r>
            <a:endParaRPr lang="en-US" sz="32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40386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¿</a:t>
            </a:r>
            <a:r>
              <a:rPr lang="en-US" sz="3200" i="1" dirty="0" err="1" smtClean="0"/>
              <a:t>Participarás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en</a:t>
            </a:r>
            <a:r>
              <a:rPr lang="en-US" sz="3200" i="1" dirty="0" smtClean="0"/>
              <a:t> el club de debate </a:t>
            </a:r>
            <a:r>
              <a:rPr lang="en-US" sz="3200" i="1" dirty="0" err="1" smtClean="0"/>
              <a:t>este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año</a:t>
            </a:r>
            <a:r>
              <a:rPr lang="en-US" sz="3200" i="1" dirty="0" smtClean="0"/>
              <a:t>? </a:t>
            </a:r>
            <a:endParaRPr lang="en-US" sz="3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5658605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 smtClean="0"/>
              <a:t>Coleccionarán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estampillas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este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año</a:t>
            </a:r>
            <a:r>
              <a:rPr lang="en-US" sz="3200" i="1" dirty="0"/>
              <a:t>.</a:t>
            </a:r>
            <a:r>
              <a:rPr lang="en-US" sz="3200" i="1" dirty="0" smtClean="0"/>
              <a:t>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942350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practicar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2362200"/>
            <a:ext cx="6096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I hope to get  an A in </a:t>
            </a:r>
            <a:r>
              <a:rPr lang="en-US" dirty="0" err="1" smtClean="0">
                <a:solidFill>
                  <a:prstClr val="white"/>
                </a:solidFill>
              </a:rPr>
              <a:t>spanish</a:t>
            </a:r>
            <a:r>
              <a:rPr lang="en-US" dirty="0" smtClean="0">
                <a:solidFill>
                  <a:prstClr val="white"/>
                </a:solidFill>
              </a:rPr>
              <a:t>.</a:t>
            </a:r>
          </a:p>
          <a:p>
            <a:endParaRPr lang="en-US" dirty="0">
              <a:solidFill>
                <a:prstClr val="white"/>
              </a:solidFill>
            </a:endParaRPr>
          </a:p>
          <a:p>
            <a:r>
              <a:rPr lang="en-US" dirty="0" smtClean="0">
                <a:solidFill>
                  <a:prstClr val="white"/>
                </a:solidFill>
              </a:rPr>
              <a:t>If  I get an A,  my parents will  give me a hug.</a:t>
            </a:r>
          </a:p>
          <a:p>
            <a:endParaRPr lang="en-US" dirty="0">
              <a:solidFill>
                <a:prstClr val="white"/>
              </a:solidFill>
            </a:endParaRPr>
          </a:p>
          <a:p>
            <a:r>
              <a:rPr lang="en-US" dirty="0" smtClean="0">
                <a:solidFill>
                  <a:prstClr val="white"/>
                </a:solidFill>
              </a:rPr>
              <a:t>She is probably  studying  geometry.</a:t>
            </a:r>
          </a:p>
          <a:p>
            <a:endParaRPr lang="en-US" dirty="0">
              <a:solidFill>
                <a:prstClr val="white"/>
              </a:solidFill>
            </a:endParaRPr>
          </a:p>
          <a:p>
            <a:r>
              <a:rPr lang="en-US" dirty="0" smtClean="0">
                <a:solidFill>
                  <a:prstClr val="white"/>
                </a:solidFill>
              </a:rPr>
              <a:t>I feel like  watching the  super bowl  on  Sunday.</a:t>
            </a:r>
          </a:p>
          <a:p>
            <a:endParaRPr lang="en-US" dirty="0">
              <a:solidFill>
                <a:prstClr val="white"/>
              </a:solidFill>
            </a:endParaRPr>
          </a:p>
          <a:p>
            <a:r>
              <a:rPr lang="en-US" dirty="0" smtClean="0">
                <a:solidFill>
                  <a:prstClr val="white"/>
                </a:solidFill>
              </a:rPr>
              <a:t>Will you come to my house and see the game?</a:t>
            </a:r>
          </a:p>
          <a:p>
            <a:endParaRPr lang="en-US" dirty="0" smtClean="0">
              <a:solidFill>
                <a:prstClr val="white"/>
              </a:solidFill>
            </a:endParaRPr>
          </a:p>
          <a:p>
            <a:r>
              <a:rPr lang="en-US" dirty="0" smtClean="0">
                <a:solidFill>
                  <a:prstClr val="white"/>
                </a:solidFill>
              </a:rPr>
              <a:t>If  Ofelia wants to, she will forgive her boyfriend.</a:t>
            </a:r>
          </a:p>
          <a:p>
            <a:endParaRPr lang="en-US" dirty="0">
              <a:solidFill>
                <a:prstClr val="white"/>
              </a:solidFill>
            </a:endParaRPr>
          </a:p>
          <a:p>
            <a:r>
              <a:rPr lang="en-US" dirty="0" smtClean="0">
                <a:solidFill>
                  <a:prstClr val="white"/>
                </a:solidFill>
              </a:rPr>
              <a:t>From now on, I will follow  (</a:t>
            </a:r>
            <a:r>
              <a:rPr lang="en-US" dirty="0" err="1" smtClean="0">
                <a:solidFill>
                  <a:prstClr val="white"/>
                </a:solidFill>
              </a:rPr>
              <a:t>seguir</a:t>
            </a:r>
            <a:r>
              <a:rPr lang="en-US" dirty="0" smtClean="0">
                <a:solidFill>
                  <a:prstClr val="white"/>
                </a:solidFill>
              </a:rPr>
              <a:t>) a balanced diet </a:t>
            </a:r>
          </a:p>
          <a:p>
            <a:endParaRPr lang="en-US" dirty="0">
              <a:solidFill>
                <a:prstClr val="white"/>
              </a:solidFill>
            </a:endParaRPr>
          </a:p>
          <a:p>
            <a:endParaRPr lang="en-US" dirty="0" smtClean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5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¿</a:t>
            </a:r>
            <a:r>
              <a:rPr lang="en-US" sz="4800" b="1" dirty="0" err="1" smtClean="0"/>
              <a:t>Cómo</a:t>
            </a:r>
            <a:r>
              <a:rPr lang="en-US" sz="4800" b="1" dirty="0" smtClean="0"/>
              <a:t> se forma</a:t>
            </a:r>
            <a:r>
              <a:rPr lang="en-US" b="1" dirty="0" smtClean="0"/>
              <a:t>?</a:t>
            </a:r>
            <a:br>
              <a:rPr lang="en-US" b="1" dirty="0" smtClean="0"/>
            </a:br>
            <a:r>
              <a:rPr lang="en-US" b="1" u="sng" dirty="0" smtClean="0"/>
              <a:t>Los </a:t>
            </a:r>
            <a:r>
              <a:rPr lang="en-US" b="1" u="sng" dirty="0" err="1" smtClean="0"/>
              <a:t>regulares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2438400" cy="762000"/>
          </a:xfrm>
        </p:spPr>
        <p:txBody>
          <a:bodyPr/>
          <a:lstStyle/>
          <a:p>
            <a:pPr>
              <a:buNone/>
            </a:pPr>
            <a:r>
              <a:rPr lang="en-US" sz="4400" dirty="0" err="1" smtClean="0"/>
              <a:t>Infinitivo</a:t>
            </a:r>
            <a:r>
              <a:rPr lang="en-US" sz="3600" dirty="0" smtClean="0"/>
              <a:t>     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971800" y="2209800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+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1676400"/>
            <a:ext cx="190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62400" y="2438400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ás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3352800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á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1676400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emos</a:t>
            </a:r>
            <a:endParaRPr lang="en-US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2438400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éis</a:t>
            </a:r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5867400" y="3352800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án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8" grpId="0"/>
      <p:bldP spid="9" grpId="0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572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1. I will play tennis.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114800" y="4572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/>
              <a:t>Jugaré</a:t>
            </a:r>
            <a:r>
              <a:rPr lang="en-US" sz="3600" i="1" dirty="0" smtClean="0"/>
              <a:t> al </a:t>
            </a:r>
            <a:r>
              <a:rPr lang="en-US" sz="3600" i="1" dirty="0" err="1" smtClean="0"/>
              <a:t>tenis</a:t>
            </a:r>
            <a:r>
              <a:rPr lang="en-US" sz="3600" i="1" dirty="0" smtClean="0"/>
              <a:t>. </a:t>
            </a:r>
            <a:endParaRPr lang="en-US" sz="36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58262" y="14478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2. She will go to the recreation center.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11015" y="2111716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Ella </a:t>
            </a:r>
            <a:r>
              <a:rPr lang="en-US" sz="3600" i="1" dirty="0" err="1" smtClean="0"/>
              <a:t>irá</a:t>
            </a:r>
            <a:r>
              <a:rPr lang="en-US" sz="3600" i="1" dirty="0" smtClean="0"/>
              <a:t> al </a:t>
            </a:r>
            <a:r>
              <a:rPr lang="en-US" sz="3600" i="1" dirty="0" err="1" smtClean="0"/>
              <a:t>centro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recreativo</a:t>
            </a:r>
            <a:r>
              <a:rPr lang="en-US" sz="3600" i="1" dirty="0" smtClean="0"/>
              <a:t>. </a:t>
            </a:r>
            <a:endParaRPr lang="en-US" sz="36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11015" y="30480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3. They will dance tonight. 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34461" y="3694331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/>
              <a:t>Bailarán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esta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noche</a:t>
            </a:r>
            <a:r>
              <a:rPr lang="en-US" sz="3600" dirty="0" smtClean="0"/>
              <a:t>. 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4724399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4. You will win. (</a:t>
            </a:r>
            <a:r>
              <a:rPr lang="en-US" sz="3600" dirty="0" err="1" smtClean="0"/>
              <a:t>tú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263769" y="5360569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/>
              <a:t>Ganarás</a:t>
            </a:r>
            <a:r>
              <a:rPr lang="en-US" sz="3600" i="1" dirty="0" smtClean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63079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4572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smtClean="0"/>
              <a:t>Los </a:t>
            </a:r>
            <a:r>
              <a:rPr lang="en-US" sz="4400" b="1" u="sng" dirty="0" err="1" smtClean="0"/>
              <a:t>irregulares</a:t>
            </a:r>
            <a:endParaRPr lang="en-US" sz="44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9050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Hay </a:t>
            </a:r>
            <a:r>
              <a:rPr lang="en-US" sz="4000" dirty="0" err="1" smtClean="0"/>
              <a:t>tres</a:t>
            </a:r>
            <a:r>
              <a:rPr lang="en-US" sz="4000" dirty="0" smtClean="0"/>
              <a:t> </a:t>
            </a:r>
            <a:r>
              <a:rPr lang="en-US" sz="4000" dirty="0" err="1" smtClean="0"/>
              <a:t>grupos</a:t>
            </a:r>
            <a:r>
              <a:rPr lang="en-US" sz="4000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85800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Grupo</a:t>
            </a:r>
            <a:r>
              <a:rPr lang="en-US" sz="4400" dirty="0" smtClean="0"/>
              <a:t> 1:   The hungry verbs  </a:t>
            </a:r>
            <a:endParaRPr lang="en-US" sz="4400" dirty="0"/>
          </a:p>
        </p:txBody>
      </p:sp>
      <p:pic>
        <p:nvPicPr>
          <p:cNvPr id="1026" name="Picture 2" descr="https://encrypted-tbn0.google.com/images?q=tbn:ANd9GcSjW-1vBrt0hoRbwyLJRNmUFwS_BDUnzTcxXES0_t1woWt4YzF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57200"/>
            <a:ext cx="2133600" cy="130841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09600" y="1981200"/>
            <a:ext cx="77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These verbs “eat” their vowels.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4267200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sab</a:t>
            </a:r>
            <a:r>
              <a:rPr lang="en-US" sz="4400" dirty="0" smtClean="0">
                <a:solidFill>
                  <a:srgbClr val="FF0000"/>
                </a:solidFill>
              </a:rPr>
              <a:t>e</a:t>
            </a:r>
            <a:r>
              <a:rPr lang="en-US" sz="4400" dirty="0" smtClean="0"/>
              <a:t>r  &gt; </a:t>
            </a:r>
            <a:r>
              <a:rPr lang="en-US" sz="4400" dirty="0" err="1" smtClean="0"/>
              <a:t>sabr</a:t>
            </a:r>
            <a:r>
              <a:rPr lang="en-US" sz="4400" dirty="0" smtClean="0"/>
              <a:t>___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4800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4953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3505200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quer</a:t>
            </a:r>
            <a:r>
              <a:rPr lang="en-US" sz="4400" dirty="0" err="1" smtClean="0">
                <a:solidFill>
                  <a:srgbClr val="FF0000"/>
                </a:solidFill>
              </a:rPr>
              <a:t>e</a:t>
            </a:r>
            <a:r>
              <a:rPr lang="en-US" sz="4400" dirty="0" err="1" smtClean="0"/>
              <a:t>r</a:t>
            </a:r>
            <a:r>
              <a:rPr lang="en-US" sz="4400" dirty="0" smtClean="0"/>
              <a:t>  &gt; </a:t>
            </a:r>
            <a:r>
              <a:rPr lang="en-US" sz="4400" dirty="0" err="1" smtClean="0"/>
              <a:t>querr</a:t>
            </a:r>
            <a:r>
              <a:rPr lang="en-US" sz="4400" dirty="0" smtClean="0"/>
              <a:t>___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2895600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pod</a:t>
            </a:r>
            <a:r>
              <a:rPr lang="en-US" sz="4400" dirty="0" err="1" smtClean="0">
                <a:solidFill>
                  <a:srgbClr val="FF0000"/>
                </a:solidFill>
              </a:rPr>
              <a:t>e</a:t>
            </a:r>
            <a:r>
              <a:rPr lang="en-US" sz="4400" dirty="0" err="1" smtClean="0"/>
              <a:t>r</a:t>
            </a:r>
            <a:r>
              <a:rPr lang="en-US" sz="4400" dirty="0" smtClean="0"/>
              <a:t>  &gt; </a:t>
            </a:r>
            <a:r>
              <a:rPr lang="en-US" sz="4400" dirty="0" err="1" smtClean="0"/>
              <a:t>podr</a:t>
            </a:r>
            <a:r>
              <a:rPr lang="en-US" sz="4400" dirty="0" smtClean="0"/>
              <a:t>___</a:t>
            </a:r>
            <a:endParaRPr lang="en-US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2895600"/>
            <a:ext cx="2590800" cy="19389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é         </a:t>
            </a:r>
            <a:r>
              <a:rPr lang="en-US" sz="4000" dirty="0" err="1" smtClean="0"/>
              <a:t>emos</a:t>
            </a:r>
            <a:endParaRPr lang="en-US" sz="4000" dirty="0" smtClean="0"/>
          </a:p>
          <a:p>
            <a:r>
              <a:rPr lang="en-US" sz="4000" dirty="0" err="1" smtClean="0"/>
              <a:t>ás</a:t>
            </a:r>
            <a:r>
              <a:rPr lang="en-US" sz="4000" dirty="0" smtClean="0"/>
              <a:t>       </a:t>
            </a:r>
            <a:r>
              <a:rPr lang="en-US" sz="4000" dirty="0" err="1" smtClean="0"/>
              <a:t>éis</a:t>
            </a:r>
            <a:endParaRPr lang="en-US" sz="4000" dirty="0" smtClean="0"/>
          </a:p>
          <a:p>
            <a:r>
              <a:rPr lang="en-US" sz="4000" dirty="0" smtClean="0"/>
              <a:t>á         </a:t>
            </a:r>
            <a:r>
              <a:rPr lang="en-US" sz="4000" dirty="0" err="1" smtClean="0"/>
              <a:t>án</a:t>
            </a:r>
            <a:r>
              <a:rPr lang="en-US" sz="4000" dirty="0" smtClean="0"/>
              <a:t>  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5281246" y="3327212"/>
            <a:ext cx="68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+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5029200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cab</a:t>
            </a:r>
            <a:r>
              <a:rPr lang="en-US" sz="4400" dirty="0" smtClean="0">
                <a:solidFill>
                  <a:srgbClr val="FF0000"/>
                </a:solidFill>
              </a:rPr>
              <a:t>e</a:t>
            </a:r>
            <a:r>
              <a:rPr lang="en-US" sz="4400" dirty="0" smtClean="0"/>
              <a:t>r  </a:t>
            </a:r>
            <a:r>
              <a:rPr lang="en-US" sz="4400" dirty="0" smtClean="0"/>
              <a:t>&gt; </a:t>
            </a:r>
            <a:r>
              <a:rPr lang="en-US" sz="4400" dirty="0" err="1" smtClean="0"/>
              <a:t>cabr</a:t>
            </a:r>
            <a:r>
              <a:rPr lang="en-US" sz="4400" dirty="0" smtClean="0"/>
              <a:t>___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 animBg="1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Grupo</a:t>
            </a:r>
            <a:r>
              <a:rPr lang="en-US" sz="4400" dirty="0" smtClean="0"/>
              <a:t> 2: The Discontent Verbs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219200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vowels are discontent, they want to be “D’s”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6670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pon</a:t>
            </a:r>
            <a:r>
              <a:rPr lang="en-US" sz="4000" dirty="0" err="1" smtClean="0">
                <a:solidFill>
                  <a:srgbClr val="FF0000"/>
                </a:solidFill>
              </a:rPr>
              <a:t>e</a:t>
            </a:r>
            <a:r>
              <a:rPr lang="en-US" sz="4000" dirty="0" err="1" smtClean="0"/>
              <a:t>r</a:t>
            </a:r>
            <a:r>
              <a:rPr lang="en-US" sz="4000" dirty="0" smtClean="0"/>
              <a:t> &gt; </a:t>
            </a:r>
            <a:r>
              <a:rPr lang="en-US" sz="4000" dirty="0" err="1" smtClean="0"/>
              <a:t>pon</a:t>
            </a:r>
            <a:r>
              <a:rPr lang="en-US" sz="4000" dirty="0" err="1" smtClean="0">
                <a:solidFill>
                  <a:srgbClr val="FF0000"/>
                </a:solidFill>
              </a:rPr>
              <a:t>d</a:t>
            </a:r>
            <a:r>
              <a:rPr lang="en-US" sz="4000" dirty="0" err="1" smtClean="0"/>
              <a:t>r</a:t>
            </a:r>
            <a:r>
              <a:rPr lang="en-US" sz="4000" dirty="0" smtClean="0"/>
              <a:t>__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33528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ten</a:t>
            </a:r>
            <a:r>
              <a:rPr lang="en-US" sz="4000" dirty="0" err="1" smtClean="0">
                <a:solidFill>
                  <a:srgbClr val="FF0000"/>
                </a:solidFill>
              </a:rPr>
              <a:t>e</a:t>
            </a:r>
            <a:r>
              <a:rPr lang="en-US" sz="4000" dirty="0" err="1" smtClean="0"/>
              <a:t>r</a:t>
            </a:r>
            <a:r>
              <a:rPr lang="en-US" sz="4000" dirty="0" smtClean="0"/>
              <a:t> &gt; </a:t>
            </a:r>
            <a:r>
              <a:rPr lang="en-US" sz="4000" dirty="0" err="1" smtClean="0"/>
              <a:t>ten</a:t>
            </a:r>
            <a:r>
              <a:rPr lang="en-US" sz="4000" dirty="0" err="1" smtClean="0">
                <a:solidFill>
                  <a:srgbClr val="FF0000"/>
                </a:solidFill>
              </a:rPr>
              <a:t>d</a:t>
            </a:r>
            <a:r>
              <a:rPr lang="en-US" sz="4000" dirty="0" err="1" smtClean="0"/>
              <a:t>r</a:t>
            </a:r>
            <a:r>
              <a:rPr lang="en-US" sz="4000" dirty="0" smtClean="0"/>
              <a:t>__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40386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ven</a:t>
            </a:r>
            <a:r>
              <a:rPr lang="en-US" sz="4000" dirty="0" err="1">
                <a:solidFill>
                  <a:srgbClr val="FF0000"/>
                </a:solidFill>
              </a:rPr>
              <a:t>i</a:t>
            </a:r>
            <a:r>
              <a:rPr lang="en-US" sz="4000" dirty="0" err="1" smtClean="0"/>
              <a:t>r</a:t>
            </a:r>
            <a:r>
              <a:rPr lang="en-US" sz="4000" dirty="0" smtClean="0"/>
              <a:t> &gt; </a:t>
            </a:r>
            <a:r>
              <a:rPr lang="en-US" sz="4000" dirty="0" err="1" smtClean="0"/>
              <a:t>ven</a:t>
            </a:r>
            <a:r>
              <a:rPr lang="en-US" sz="4000" dirty="0" err="1" smtClean="0">
                <a:solidFill>
                  <a:srgbClr val="FF0000"/>
                </a:solidFill>
              </a:rPr>
              <a:t>d</a:t>
            </a:r>
            <a:r>
              <a:rPr lang="en-US" sz="4000" dirty="0" err="1" smtClean="0"/>
              <a:t>r</a:t>
            </a:r>
            <a:r>
              <a:rPr lang="en-US" sz="4000" dirty="0" smtClean="0"/>
              <a:t>__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48006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sal</a:t>
            </a:r>
            <a:r>
              <a:rPr lang="en-US" sz="4000" dirty="0" err="1" smtClean="0">
                <a:solidFill>
                  <a:srgbClr val="FF0000"/>
                </a:solidFill>
              </a:rPr>
              <a:t>i</a:t>
            </a:r>
            <a:r>
              <a:rPr lang="en-US" sz="4000" dirty="0" err="1" smtClean="0"/>
              <a:t>r</a:t>
            </a:r>
            <a:r>
              <a:rPr lang="en-US" sz="4000" dirty="0" smtClean="0"/>
              <a:t> &gt; </a:t>
            </a:r>
            <a:r>
              <a:rPr lang="en-US" sz="4000" dirty="0" err="1" smtClean="0"/>
              <a:t>sal</a:t>
            </a:r>
            <a:r>
              <a:rPr lang="en-US" sz="4000" dirty="0" err="1" smtClean="0">
                <a:solidFill>
                  <a:srgbClr val="FF0000"/>
                </a:solidFill>
              </a:rPr>
              <a:t>d</a:t>
            </a:r>
            <a:r>
              <a:rPr lang="en-US" sz="4000" dirty="0" err="1" smtClean="0"/>
              <a:t>r</a:t>
            </a:r>
            <a:r>
              <a:rPr lang="en-US" sz="4000" dirty="0" smtClean="0"/>
              <a:t>__</a:t>
            </a:r>
            <a:endParaRPr lang="en-US" sz="4000" dirty="0"/>
          </a:p>
        </p:txBody>
      </p:sp>
      <p:pic>
        <p:nvPicPr>
          <p:cNvPr id="18434" name="Picture 2" descr="http://cache.gawker.com/assets/images/7/2009/08/sad-fa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228600"/>
            <a:ext cx="1143000" cy="1143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248400" y="2895600"/>
            <a:ext cx="2590800" cy="19389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é         </a:t>
            </a:r>
            <a:r>
              <a:rPr lang="en-US" sz="4000" dirty="0" err="1" smtClean="0"/>
              <a:t>emos</a:t>
            </a:r>
            <a:endParaRPr lang="en-US" sz="4000" dirty="0" smtClean="0"/>
          </a:p>
          <a:p>
            <a:r>
              <a:rPr lang="en-US" sz="4000" dirty="0" err="1" smtClean="0"/>
              <a:t>ás</a:t>
            </a:r>
            <a:r>
              <a:rPr lang="en-US" sz="4000" dirty="0" smtClean="0"/>
              <a:t>       </a:t>
            </a:r>
            <a:r>
              <a:rPr lang="en-US" sz="4000" dirty="0" err="1" smtClean="0"/>
              <a:t>éis</a:t>
            </a:r>
            <a:endParaRPr lang="en-US" sz="4000" dirty="0" smtClean="0"/>
          </a:p>
          <a:p>
            <a:r>
              <a:rPr lang="en-US" sz="4000" dirty="0" smtClean="0"/>
              <a:t>á         </a:t>
            </a:r>
            <a:r>
              <a:rPr lang="en-US" sz="4000" dirty="0" err="1" smtClean="0"/>
              <a:t>án</a:t>
            </a:r>
            <a:r>
              <a:rPr lang="en-US" sz="4000" dirty="0" smtClean="0"/>
              <a:t>  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3200400"/>
            <a:ext cx="68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+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38200" y="5486400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val</a:t>
            </a:r>
            <a:r>
              <a:rPr lang="en-US" sz="4400" dirty="0" err="1" smtClean="0">
                <a:solidFill>
                  <a:srgbClr val="FF0000"/>
                </a:solidFill>
              </a:rPr>
              <a:t>e</a:t>
            </a:r>
            <a:r>
              <a:rPr lang="en-US" sz="4400" dirty="0" err="1" smtClean="0"/>
              <a:t>r</a:t>
            </a:r>
            <a:r>
              <a:rPr lang="en-US" sz="4400" dirty="0" smtClean="0"/>
              <a:t>  </a:t>
            </a:r>
            <a:r>
              <a:rPr lang="en-US" sz="4400" dirty="0" smtClean="0"/>
              <a:t>&gt; </a:t>
            </a:r>
            <a:r>
              <a:rPr lang="en-US" sz="4400" dirty="0" err="1" smtClean="0"/>
              <a:t>val</a:t>
            </a:r>
            <a:r>
              <a:rPr lang="en-US" sz="4400" dirty="0" err="1" smtClean="0">
                <a:solidFill>
                  <a:srgbClr val="FF0000"/>
                </a:solidFill>
              </a:rPr>
              <a:t>d</a:t>
            </a:r>
            <a:r>
              <a:rPr lang="en-US" sz="4400" dirty="0" err="1" smtClean="0"/>
              <a:t>r</a:t>
            </a:r>
            <a:r>
              <a:rPr lang="en-US" sz="4400" dirty="0" smtClean="0"/>
              <a:t>__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0" grpId="0" animBg="1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Grupo</a:t>
            </a:r>
            <a:r>
              <a:rPr lang="en-US" sz="4000" dirty="0" smtClean="0"/>
              <a:t> 3: The </a:t>
            </a:r>
            <a:r>
              <a:rPr lang="en-US" sz="4000" dirty="0" smtClean="0">
                <a:solidFill>
                  <a:srgbClr val="FF0000"/>
                </a:solidFill>
              </a:rPr>
              <a:t>dir</a:t>
            </a:r>
            <a:r>
              <a:rPr lang="en-US" sz="4000" dirty="0" smtClean="0"/>
              <a:t>ty </a:t>
            </a:r>
            <a:r>
              <a:rPr lang="en-US" sz="4000" dirty="0" smtClean="0">
                <a:solidFill>
                  <a:srgbClr val="FF0000"/>
                </a:solidFill>
              </a:rPr>
              <a:t>har</a:t>
            </a:r>
            <a:r>
              <a:rPr lang="en-US" sz="4000" dirty="0" smtClean="0"/>
              <a:t>ry group</a:t>
            </a:r>
            <a:endParaRPr lang="en-US" sz="4000" dirty="0"/>
          </a:p>
        </p:txBody>
      </p:sp>
      <p:pic>
        <p:nvPicPr>
          <p:cNvPr id="17410" name="Picture 2" descr="http://www.seriousland.com/Dirty_Har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295400"/>
            <a:ext cx="2244246" cy="3276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137160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</a:t>
            </a:r>
            <a:r>
              <a:rPr lang="en-US" sz="4000" dirty="0" smtClean="0">
                <a:solidFill>
                  <a:srgbClr val="FF0000"/>
                </a:solidFill>
              </a:rPr>
              <a:t>C</a:t>
            </a:r>
            <a:r>
              <a:rPr lang="en-US" sz="4000" dirty="0" smtClean="0"/>
              <a:t> and </a:t>
            </a:r>
            <a:r>
              <a:rPr lang="en-US" sz="4000" dirty="0" smtClean="0">
                <a:solidFill>
                  <a:srgbClr val="FF0000"/>
                </a:solidFill>
              </a:rPr>
              <a:t>E</a:t>
            </a:r>
            <a:r>
              <a:rPr lang="en-US" sz="4000" dirty="0" smtClean="0"/>
              <a:t> are dropped. 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2438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d</a:t>
            </a:r>
            <a:r>
              <a:rPr lang="en-US" sz="4000" dirty="0" err="1" smtClean="0">
                <a:solidFill>
                  <a:srgbClr val="FF0000"/>
                </a:solidFill>
              </a:rPr>
              <a:t>ec</a:t>
            </a:r>
            <a:r>
              <a:rPr lang="en-US" sz="4000" dirty="0" err="1" smtClean="0"/>
              <a:t>ir</a:t>
            </a:r>
            <a:r>
              <a:rPr lang="en-US" sz="4000" dirty="0" smtClean="0"/>
              <a:t> &gt; di</a:t>
            </a:r>
            <a:r>
              <a:rPr lang="en-US" sz="4000" dirty="0"/>
              <a:t>r</a:t>
            </a:r>
            <a:r>
              <a:rPr lang="en-US" sz="4000" dirty="0" smtClean="0"/>
              <a:t>__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34290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ha</a:t>
            </a:r>
            <a:r>
              <a:rPr lang="en-US" sz="4000" dirty="0" err="1" smtClean="0">
                <a:solidFill>
                  <a:srgbClr val="FF0000"/>
                </a:solidFill>
              </a:rPr>
              <a:t>ce</a:t>
            </a:r>
            <a:r>
              <a:rPr lang="en-US" sz="4000" dirty="0" err="1" smtClean="0"/>
              <a:t>r</a:t>
            </a:r>
            <a:r>
              <a:rPr lang="en-US" sz="4000" dirty="0" smtClean="0"/>
              <a:t> &gt; </a:t>
            </a:r>
            <a:r>
              <a:rPr lang="en-US" sz="4000" dirty="0" err="1" smtClean="0"/>
              <a:t>har</a:t>
            </a:r>
            <a:r>
              <a:rPr lang="en-US" sz="4000" dirty="0" smtClean="0"/>
              <a:t>__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3276600" y="2514600"/>
            <a:ext cx="68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+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2286000"/>
            <a:ext cx="2590800" cy="19389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é         </a:t>
            </a:r>
            <a:r>
              <a:rPr lang="en-US" sz="4000" dirty="0" err="1" smtClean="0"/>
              <a:t>emos</a:t>
            </a:r>
            <a:endParaRPr lang="en-US" sz="4000" dirty="0" smtClean="0"/>
          </a:p>
          <a:p>
            <a:r>
              <a:rPr lang="en-US" sz="4000" dirty="0" err="1" smtClean="0"/>
              <a:t>ás</a:t>
            </a:r>
            <a:r>
              <a:rPr lang="en-US" sz="4000" dirty="0" smtClean="0"/>
              <a:t>       </a:t>
            </a:r>
            <a:r>
              <a:rPr lang="en-US" sz="4000" dirty="0" err="1" smtClean="0"/>
              <a:t>éis</a:t>
            </a:r>
            <a:endParaRPr lang="en-US" sz="4000" dirty="0" smtClean="0"/>
          </a:p>
          <a:p>
            <a:r>
              <a:rPr lang="en-US" sz="4000" dirty="0" smtClean="0"/>
              <a:t>á         </a:t>
            </a:r>
            <a:r>
              <a:rPr lang="en-US" sz="4000" dirty="0" err="1" smtClean="0"/>
              <a:t>án</a:t>
            </a:r>
            <a:r>
              <a:rPr lang="en-US" sz="4000" dirty="0" smtClean="0"/>
              <a:t>  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46" y="4724400"/>
            <a:ext cx="1729154" cy="1729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0" y="5181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Or </a:t>
            </a:r>
            <a:r>
              <a:rPr lang="en-US" sz="3600" b="1" u="sng" dirty="0" smtClean="0"/>
              <a:t>dir</a:t>
            </a:r>
            <a:r>
              <a:rPr lang="en-US" sz="3600" dirty="0" smtClean="0"/>
              <a:t>ty </a:t>
            </a:r>
            <a:r>
              <a:rPr lang="en-US" sz="3600" b="1" u="sng" dirty="0" smtClean="0"/>
              <a:t>har</a:t>
            </a:r>
            <a:r>
              <a:rPr lang="en-US" sz="3600" dirty="0" smtClean="0"/>
              <a:t>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dirty="0" smtClean="0"/>
              <a:t>LOS USOS DEL FUTURO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219200"/>
            <a:ext cx="8686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white"/>
                </a:solidFill>
              </a:rPr>
              <a:t>To talk about future events</a:t>
            </a:r>
            <a:r>
              <a:rPr lang="en-US" sz="2400" dirty="0" smtClean="0">
                <a:solidFill>
                  <a:prstClr val="white"/>
                </a:solidFill>
              </a:rPr>
              <a:t>. </a:t>
            </a:r>
          </a:p>
          <a:p>
            <a:endParaRPr lang="en-US" sz="2400" dirty="0">
              <a:solidFill>
                <a:prstClr val="white"/>
              </a:solidFill>
            </a:endParaRPr>
          </a:p>
          <a:p>
            <a:r>
              <a:rPr lang="en-US" sz="2400" dirty="0" smtClean="0">
                <a:solidFill>
                  <a:prstClr val="white"/>
                </a:solidFill>
              </a:rPr>
              <a:t>   </a:t>
            </a:r>
            <a:r>
              <a:rPr lang="en-US" sz="2400" dirty="0" err="1" smtClean="0">
                <a:solidFill>
                  <a:prstClr val="white"/>
                </a:solidFill>
              </a:rPr>
              <a:t>Yo</a:t>
            </a:r>
            <a:r>
              <a:rPr lang="en-US" sz="2400" dirty="0" smtClean="0">
                <a:solidFill>
                  <a:prstClr val="white"/>
                </a:solidFill>
              </a:rPr>
              <a:t>  </a:t>
            </a:r>
            <a:r>
              <a:rPr lang="en-US" sz="2400" u="sng" dirty="0" err="1" smtClean="0">
                <a:solidFill>
                  <a:prstClr val="white"/>
                </a:solidFill>
              </a:rPr>
              <a:t>practicaré</a:t>
            </a:r>
            <a:r>
              <a:rPr lang="en-US" sz="2400" dirty="0" smtClean="0">
                <a:solidFill>
                  <a:prstClr val="white"/>
                </a:solidFill>
              </a:rPr>
              <a:t>  </a:t>
            </a:r>
            <a:r>
              <a:rPr lang="en-US" sz="2400" dirty="0" err="1" smtClean="0">
                <a:solidFill>
                  <a:prstClr val="white"/>
                </a:solidFill>
              </a:rPr>
              <a:t>atletismo</a:t>
            </a:r>
            <a:r>
              <a:rPr lang="en-US" sz="2400" dirty="0" smtClean="0">
                <a:solidFill>
                  <a:prstClr val="white"/>
                </a:solidFill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</a:rPr>
              <a:t>después</a:t>
            </a:r>
            <a:r>
              <a:rPr lang="en-US" sz="2400" dirty="0" smtClean="0">
                <a:solidFill>
                  <a:prstClr val="white"/>
                </a:solidFill>
              </a:rPr>
              <a:t> de </a:t>
            </a:r>
            <a:r>
              <a:rPr lang="en-US" sz="2400" dirty="0" err="1" smtClean="0">
                <a:solidFill>
                  <a:prstClr val="white"/>
                </a:solidFill>
              </a:rPr>
              <a:t>clases</a:t>
            </a:r>
            <a:r>
              <a:rPr lang="en-US" sz="2400" dirty="0" smtClean="0">
                <a:solidFill>
                  <a:prstClr val="white"/>
                </a:solidFill>
              </a:rPr>
              <a:t>. </a:t>
            </a:r>
          </a:p>
          <a:p>
            <a:endParaRPr lang="en-US" dirty="0" smtClean="0">
              <a:solidFill>
                <a:prstClr val="white"/>
              </a:solidFill>
            </a:endParaRPr>
          </a:p>
          <a:p>
            <a:r>
              <a:rPr lang="en-US" sz="2400" b="1" dirty="0" smtClean="0">
                <a:solidFill>
                  <a:prstClr val="white"/>
                </a:solidFill>
              </a:rPr>
              <a:t>To express  </a:t>
            </a:r>
            <a:r>
              <a:rPr lang="en-US" sz="2400" b="1" i="1" dirty="0" smtClean="0">
                <a:solidFill>
                  <a:prstClr val="white"/>
                </a:solidFill>
              </a:rPr>
              <a:t>probability</a:t>
            </a:r>
            <a:r>
              <a:rPr lang="en-US" sz="2400" b="1" dirty="0" smtClean="0">
                <a:solidFill>
                  <a:prstClr val="white"/>
                </a:solidFill>
              </a:rPr>
              <a:t> of something happening or being true at the present time.</a:t>
            </a:r>
          </a:p>
          <a:p>
            <a:endParaRPr lang="en-US" dirty="0" smtClean="0">
              <a:solidFill>
                <a:prstClr val="white"/>
              </a:solidFill>
            </a:endParaRPr>
          </a:p>
          <a:p>
            <a:r>
              <a:rPr lang="en-US" dirty="0" smtClean="0">
                <a:solidFill>
                  <a:prstClr val="white"/>
                </a:solidFill>
              </a:rPr>
              <a:t>     </a:t>
            </a:r>
            <a:r>
              <a:rPr lang="en-US" sz="2400" u="sng" dirty="0" err="1" smtClean="0">
                <a:solidFill>
                  <a:prstClr val="white"/>
                </a:solidFill>
              </a:rPr>
              <a:t>Serán</a:t>
            </a:r>
            <a:r>
              <a:rPr lang="en-US" sz="2400" dirty="0" smtClean="0">
                <a:solidFill>
                  <a:prstClr val="white"/>
                </a:solidFill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</a:rPr>
              <a:t>las</a:t>
            </a:r>
            <a:r>
              <a:rPr lang="en-US" sz="2400" dirty="0" smtClean="0">
                <a:solidFill>
                  <a:prstClr val="white"/>
                </a:solidFill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</a:rPr>
              <a:t>tres</a:t>
            </a:r>
            <a:r>
              <a:rPr lang="en-US" sz="2400" dirty="0" smtClean="0">
                <a:solidFill>
                  <a:prstClr val="white"/>
                </a:solidFill>
              </a:rPr>
              <a:t> de la </a:t>
            </a:r>
            <a:r>
              <a:rPr lang="en-US" sz="2400" dirty="0" err="1" smtClean="0">
                <a:solidFill>
                  <a:prstClr val="white"/>
                </a:solidFill>
              </a:rPr>
              <a:t>tarde</a:t>
            </a:r>
            <a:r>
              <a:rPr lang="en-US" sz="2400" dirty="0" smtClean="0">
                <a:solidFill>
                  <a:prstClr val="white"/>
                </a:solidFill>
              </a:rPr>
              <a:t>.  It is </a:t>
            </a:r>
            <a:r>
              <a:rPr lang="en-US" sz="2400" i="1" dirty="0" smtClean="0">
                <a:solidFill>
                  <a:prstClr val="white"/>
                </a:solidFill>
              </a:rPr>
              <a:t>probably</a:t>
            </a:r>
            <a:r>
              <a:rPr lang="en-US" sz="2400" dirty="0" smtClean="0">
                <a:solidFill>
                  <a:prstClr val="white"/>
                </a:solidFill>
              </a:rPr>
              <a:t> three o’clock.</a:t>
            </a:r>
          </a:p>
          <a:p>
            <a:r>
              <a:rPr lang="en-US" sz="2400" dirty="0">
                <a:solidFill>
                  <a:prstClr val="white"/>
                </a:solidFill>
              </a:rPr>
              <a:t> </a:t>
            </a:r>
            <a:r>
              <a:rPr lang="en-US" sz="2400" dirty="0" smtClean="0">
                <a:solidFill>
                  <a:prstClr val="white"/>
                </a:solidFill>
              </a:rPr>
              <a:t>   </a:t>
            </a:r>
            <a:r>
              <a:rPr lang="en-US" sz="2400" u="sng" dirty="0" err="1" smtClean="0">
                <a:solidFill>
                  <a:prstClr val="white"/>
                </a:solidFill>
              </a:rPr>
              <a:t>Estarán</a:t>
            </a:r>
            <a:r>
              <a:rPr lang="en-US" sz="2400" dirty="0" smtClean="0">
                <a:solidFill>
                  <a:prstClr val="white"/>
                </a:solidFill>
              </a:rPr>
              <a:t> en casa.  They are </a:t>
            </a:r>
            <a:r>
              <a:rPr lang="en-US" sz="2400" i="1" dirty="0" smtClean="0">
                <a:solidFill>
                  <a:prstClr val="white"/>
                </a:solidFill>
              </a:rPr>
              <a:t>probably</a:t>
            </a:r>
            <a:r>
              <a:rPr lang="en-US" sz="2400" dirty="0" smtClean="0">
                <a:solidFill>
                  <a:prstClr val="white"/>
                </a:solidFill>
              </a:rPr>
              <a:t> at home.</a:t>
            </a:r>
          </a:p>
          <a:p>
            <a:endParaRPr lang="en-US" dirty="0" smtClean="0">
              <a:solidFill>
                <a:prstClr val="white"/>
              </a:solidFill>
            </a:endParaRPr>
          </a:p>
          <a:p>
            <a:r>
              <a:rPr lang="en-US" sz="2400" b="1" dirty="0" smtClean="0">
                <a:solidFill>
                  <a:prstClr val="white"/>
                </a:solidFill>
              </a:rPr>
              <a:t>It can be used with the present participle (</a:t>
            </a:r>
            <a:r>
              <a:rPr lang="en-US" sz="2400" b="1" dirty="0" err="1" smtClean="0">
                <a:solidFill>
                  <a:prstClr val="white"/>
                </a:solidFill>
              </a:rPr>
              <a:t>ando</a:t>
            </a:r>
            <a:r>
              <a:rPr lang="en-US" sz="2400" b="1" dirty="0" smtClean="0">
                <a:solidFill>
                  <a:prstClr val="white"/>
                </a:solidFill>
              </a:rPr>
              <a:t>/</a:t>
            </a:r>
            <a:r>
              <a:rPr lang="en-US" sz="2400" b="1" dirty="0" err="1" smtClean="0">
                <a:solidFill>
                  <a:prstClr val="white"/>
                </a:solidFill>
              </a:rPr>
              <a:t>iendo</a:t>
            </a:r>
            <a:r>
              <a:rPr lang="en-US" sz="2400" b="1" dirty="0" smtClean="0">
                <a:solidFill>
                  <a:prstClr val="white"/>
                </a:solidFill>
              </a:rPr>
              <a:t>/</a:t>
            </a:r>
            <a:r>
              <a:rPr lang="en-US" sz="2400" b="1" dirty="0" err="1" smtClean="0">
                <a:solidFill>
                  <a:prstClr val="white"/>
                </a:solidFill>
              </a:rPr>
              <a:t>yendo</a:t>
            </a:r>
            <a:r>
              <a:rPr lang="en-US" sz="2400" b="1" dirty="0" smtClean="0">
                <a:solidFill>
                  <a:prstClr val="white"/>
                </a:solidFill>
              </a:rPr>
              <a:t>) to say what is probably going on.</a:t>
            </a:r>
          </a:p>
          <a:p>
            <a:endParaRPr lang="en-US" sz="2400" b="1" dirty="0" smtClean="0">
              <a:solidFill>
                <a:prstClr val="white"/>
              </a:solidFill>
            </a:endParaRPr>
          </a:p>
          <a:p>
            <a:r>
              <a:rPr lang="en-US" sz="2400" b="1" dirty="0">
                <a:solidFill>
                  <a:prstClr val="white"/>
                </a:solidFill>
              </a:rPr>
              <a:t> </a:t>
            </a:r>
            <a:r>
              <a:rPr lang="en-US" sz="2400" b="1" dirty="0" smtClean="0">
                <a:solidFill>
                  <a:prstClr val="white"/>
                </a:solidFill>
              </a:rPr>
              <a:t>   </a:t>
            </a:r>
            <a:r>
              <a:rPr lang="en-US" sz="2400" u="sng" dirty="0" err="1" smtClean="0">
                <a:solidFill>
                  <a:prstClr val="white"/>
                </a:solidFill>
              </a:rPr>
              <a:t>Estarán</a:t>
            </a:r>
            <a:r>
              <a:rPr lang="en-US" sz="2400" dirty="0" smtClean="0">
                <a:solidFill>
                  <a:prstClr val="white"/>
                </a:solidFill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</a:rPr>
              <a:t>estudiando</a:t>
            </a:r>
            <a:r>
              <a:rPr lang="en-US" sz="2400" dirty="0" smtClean="0">
                <a:solidFill>
                  <a:prstClr val="white"/>
                </a:solidFill>
              </a:rPr>
              <a:t> para la </a:t>
            </a:r>
            <a:r>
              <a:rPr lang="en-US" sz="2400" dirty="0" err="1" smtClean="0">
                <a:solidFill>
                  <a:prstClr val="white"/>
                </a:solidFill>
              </a:rPr>
              <a:t>prueba</a:t>
            </a:r>
            <a:r>
              <a:rPr lang="en-US" sz="2400" dirty="0" smtClean="0">
                <a:solidFill>
                  <a:prstClr val="white"/>
                </a:solidFill>
              </a:rPr>
              <a:t>.</a:t>
            </a:r>
            <a:endParaRPr lang="en-US" sz="3200" b="1" dirty="0" smtClean="0">
              <a:solidFill>
                <a:prstClr val="white"/>
              </a:solidFill>
            </a:endParaRPr>
          </a:p>
          <a:p>
            <a:endParaRPr lang="en-US" dirty="0" smtClean="0">
              <a:solidFill>
                <a:prstClr val="white"/>
              </a:solidFill>
            </a:endParaRPr>
          </a:p>
        </p:txBody>
      </p:sp>
      <p:cxnSp>
        <p:nvCxnSpPr>
          <p:cNvPr id="5" name="Elbow Connector 4"/>
          <p:cNvCxnSpPr/>
          <p:nvPr/>
        </p:nvCxnSpPr>
        <p:spPr>
          <a:xfrm>
            <a:off x="1905000" y="914400"/>
            <a:ext cx="91440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751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USOS DEL FUTURO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1600200"/>
            <a:ext cx="8686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prstClr val="white"/>
                </a:solidFill>
              </a:rPr>
              <a:t>To express the result of suppositions  (if clause) regarding the future</a:t>
            </a:r>
          </a:p>
          <a:p>
            <a:r>
              <a:rPr lang="en-US" dirty="0" smtClean="0">
                <a:solidFill>
                  <a:prstClr val="white"/>
                </a:solidFill>
              </a:rPr>
              <a:t>	</a:t>
            </a:r>
            <a:endParaRPr lang="en-US" dirty="0">
              <a:solidFill>
                <a:prstClr val="white"/>
              </a:solidFill>
            </a:endParaRPr>
          </a:p>
          <a:p>
            <a:r>
              <a:rPr lang="en-US" dirty="0">
                <a:solidFill>
                  <a:prstClr val="white"/>
                </a:solidFill>
              </a:rPr>
              <a:t>      </a:t>
            </a:r>
            <a:r>
              <a:rPr lang="en-US" sz="2400" dirty="0">
                <a:solidFill>
                  <a:prstClr val="white"/>
                </a:solidFill>
              </a:rPr>
              <a:t>( </a:t>
            </a:r>
            <a:r>
              <a:rPr lang="en-US" sz="2400" dirty="0" err="1">
                <a:solidFill>
                  <a:prstClr val="white"/>
                </a:solidFill>
              </a:rPr>
              <a:t>si</a:t>
            </a:r>
            <a:r>
              <a:rPr lang="en-US" sz="2400" dirty="0">
                <a:solidFill>
                  <a:prstClr val="white"/>
                </a:solidFill>
              </a:rPr>
              <a:t> + present tense,  result: future tense)</a:t>
            </a:r>
            <a:endParaRPr lang="en-US" sz="2400" dirty="0" smtClean="0">
              <a:solidFill>
                <a:prstClr val="white"/>
              </a:solidFill>
            </a:endParaRPr>
          </a:p>
          <a:p>
            <a:r>
              <a:rPr lang="en-US" sz="2400" dirty="0" smtClean="0">
                <a:solidFill>
                  <a:prstClr val="white"/>
                </a:solidFill>
              </a:rPr>
              <a:t>     Si </a:t>
            </a:r>
            <a:r>
              <a:rPr lang="en-US" sz="2400" dirty="0" err="1">
                <a:solidFill>
                  <a:prstClr val="white"/>
                </a:solidFill>
              </a:rPr>
              <a:t>llueve</a:t>
            </a:r>
            <a:r>
              <a:rPr lang="en-US" sz="2400" dirty="0">
                <a:solidFill>
                  <a:prstClr val="white"/>
                </a:solidFill>
              </a:rPr>
              <a:t>, </a:t>
            </a:r>
            <a:r>
              <a:rPr lang="en-US" sz="2400" u="sng" dirty="0" err="1">
                <a:solidFill>
                  <a:prstClr val="white"/>
                </a:solidFill>
              </a:rPr>
              <a:t>cancelarán</a:t>
            </a:r>
            <a:r>
              <a:rPr lang="en-US" sz="2400" dirty="0">
                <a:solidFill>
                  <a:prstClr val="white"/>
                </a:solidFill>
              </a:rPr>
              <a:t> el </a:t>
            </a:r>
            <a:r>
              <a:rPr lang="en-US" sz="2400" dirty="0" err="1">
                <a:solidFill>
                  <a:prstClr val="white"/>
                </a:solidFill>
              </a:rPr>
              <a:t>partido</a:t>
            </a:r>
            <a:r>
              <a:rPr lang="en-US" sz="2400" dirty="0" smtClean="0">
                <a:solidFill>
                  <a:prstClr val="white"/>
                </a:solidFill>
              </a:rPr>
              <a:t>.</a:t>
            </a:r>
          </a:p>
          <a:p>
            <a:endParaRPr lang="en-US" sz="2400" dirty="0" smtClean="0">
              <a:solidFill>
                <a:prstClr val="white"/>
              </a:solidFill>
            </a:endParaRPr>
          </a:p>
          <a:p>
            <a:r>
              <a:rPr lang="en-US" sz="2400" dirty="0">
                <a:solidFill>
                  <a:prstClr val="white"/>
                </a:solidFill>
              </a:rPr>
              <a:t> </a:t>
            </a:r>
            <a:r>
              <a:rPr lang="en-US" sz="2400" dirty="0" smtClean="0">
                <a:solidFill>
                  <a:prstClr val="white"/>
                </a:solidFill>
              </a:rPr>
              <a:t>    Si </a:t>
            </a:r>
            <a:r>
              <a:rPr lang="en-US" sz="2400" dirty="0" err="1" smtClean="0">
                <a:solidFill>
                  <a:prstClr val="white"/>
                </a:solidFill>
              </a:rPr>
              <a:t>estudias</a:t>
            </a:r>
            <a:r>
              <a:rPr lang="en-US" sz="2400" dirty="0" smtClean="0">
                <a:solidFill>
                  <a:prstClr val="white"/>
                </a:solidFill>
              </a:rPr>
              <a:t>, </a:t>
            </a:r>
            <a:r>
              <a:rPr lang="en-US" sz="2400" u="sng" dirty="0" err="1" smtClean="0">
                <a:solidFill>
                  <a:prstClr val="white"/>
                </a:solidFill>
              </a:rPr>
              <a:t>aprobarás</a:t>
            </a:r>
            <a:r>
              <a:rPr lang="en-US" sz="2400" dirty="0" smtClean="0">
                <a:solidFill>
                  <a:prstClr val="white"/>
                </a:solidFill>
              </a:rPr>
              <a:t> el </a:t>
            </a:r>
            <a:r>
              <a:rPr lang="en-US" sz="2400" dirty="0" err="1" smtClean="0">
                <a:solidFill>
                  <a:prstClr val="white"/>
                </a:solidFill>
              </a:rPr>
              <a:t>examen</a:t>
            </a:r>
            <a:endParaRPr lang="en-US" sz="2400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  <a:p>
            <a:r>
              <a:rPr lang="en-US" dirty="0">
                <a:solidFill>
                  <a:prstClr val="white"/>
                </a:solidFill>
              </a:rPr>
              <a:t>* Spanish speakers seldom use  this tense in conversation, instead…..</a:t>
            </a:r>
          </a:p>
          <a:p>
            <a:endParaRPr lang="en-US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059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731</Words>
  <Application>Microsoft Macintosh PowerPoint</Application>
  <PresentationFormat>On-screen Show (4:3)</PresentationFormat>
  <Paragraphs>164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Futuro</vt:lpstr>
      <vt:lpstr>¿Cómo se forma? Los regulares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LOS USOS DEL FUTURO</vt:lpstr>
      <vt:lpstr>LOS USOS DEL FUTURO</vt:lpstr>
      <vt:lpstr>Alternative future …</vt:lpstr>
      <vt:lpstr>PowerPoint Presentation</vt:lpstr>
      <vt:lpstr>PowerPoint Presentation</vt:lpstr>
      <vt:lpstr>PowerPoint Presentation</vt:lpstr>
      <vt:lpstr>PowerPoint Presentation</vt:lpstr>
      <vt:lpstr>A practicar….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Futuro</dc:title>
  <dc:creator>Michele Slais</dc:creator>
  <cp:lastModifiedBy>Michele Slais</cp:lastModifiedBy>
  <cp:revision>18</cp:revision>
  <dcterms:created xsi:type="dcterms:W3CDTF">2012-02-01T18:54:43Z</dcterms:created>
  <dcterms:modified xsi:type="dcterms:W3CDTF">2016-01-23T23:05:47Z</dcterms:modified>
</cp:coreProperties>
</file>