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5" r:id="rId11"/>
    <p:sldId id="273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80923CB6-55E9-493B-93B3-AFA90F3A3A86}" type="datetimeFigureOut">
              <a:rPr lang="en-US" smtClean="0">
                <a:uFillTx/>
              </a:rPr>
              <a:pPr/>
              <a:t>1/30/2017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28CF1C69-9D51-4E28-ACC1-B81CEB55F163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09600" y="1676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uFillTx/>
                <a:latin typeface="Vijaya" panose="020B0604020202020204" pitchFamily="34" charset="0"/>
                <a:cs typeface="Vijaya" panose="020B0604020202020204" pitchFamily="34" charset="0"/>
              </a:rPr>
              <a:t>Futuro</a:t>
            </a:r>
            <a:endParaRPr lang="en-US" sz="8000" dirty="0">
              <a:uFillTx/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295400"/>
            <a:ext cx="27940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uFillTx/>
              </a:rPr>
              <a:t>Alternative future …</a:t>
            </a:r>
            <a:endParaRPr lang="en-US" dirty="0">
              <a:uFillTx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152400" y="1143000"/>
            <a:ext cx="8534400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uFillTx/>
              </a:rPr>
              <a:t>Use the </a:t>
            </a:r>
            <a:r>
              <a:rPr lang="en-US" sz="3200" u="sng" dirty="0" smtClean="0">
                <a:solidFill>
                  <a:srgbClr val="FFFFFF"/>
                </a:solidFill>
                <a:uFillTx/>
              </a:rPr>
              <a:t>present tense </a:t>
            </a:r>
            <a:r>
              <a:rPr lang="en-US" sz="3200" dirty="0" smtClean="0">
                <a:solidFill>
                  <a:srgbClr val="FFFFFF"/>
                </a:solidFill>
                <a:uFillTx/>
              </a:rPr>
              <a:t>as follows:</a:t>
            </a:r>
          </a:p>
          <a:p>
            <a:endParaRPr lang="en-US" dirty="0" smtClean="0">
              <a:solidFill>
                <a:srgbClr val="FFFFFF"/>
              </a:solidFill>
              <a:uFillTx/>
            </a:endParaRPr>
          </a:p>
          <a:p>
            <a:r>
              <a:rPr lang="en-US" sz="2400" dirty="0" smtClean="0">
                <a:solidFill>
                  <a:srgbClr val="FFFFFF"/>
                </a:solidFill>
                <a:uFillTx/>
              </a:rPr>
              <a:t>To plan on doing something=  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pensar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+ infinitive</a:t>
            </a:r>
          </a:p>
          <a:p>
            <a:endParaRPr lang="en-US" sz="2400" dirty="0">
              <a:solidFill>
                <a:srgbClr val="FFFFFF"/>
              </a:solidFill>
              <a:uFillTx/>
            </a:endParaRPr>
          </a:p>
          <a:p>
            <a:r>
              <a:rPr lang="en-US" sz="2400" dirty="0" smtClean="0">
                <a:solidFill>
                  <a:srgbClr val="FFFFFF"/>
                </a:solidFill>
                <a:uFillTx/>
              </a:rPr>
              <a:t>To hope to do something=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esperar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+ infinitive</a:t>
            </a:r>
          </a:p>
          <a:p>
            <a:endParaRPr lang="en-US" sz="2400" dirty="0">
              <a:solidFill>
                <a:srgbClr val="FFFFFF"/>
              </a:solidFill>
              <a:uFillTx/>
            </a:endParaRPr>
          </a:p>
          <a:p>
            <a:r>
              <a:rPr lang="en-US" sz="2400" dirty="0" smtClean="0">
                <a:solidFill>
                  <a:srgbClr val="FFFFFF"/>
                </a:solidFill>
                <a:uFillTx/>
              </a:rPr>
              <a:t>To feel like doing something=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tener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ganas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de + infinitive</a:t>
            </a:r>
          </a:p>
          <a:p>
            <a:endParaRPr lang="en-US" sz="2400" dirty="0">
              <a:solidFill>
                <a:srgbClr val="FFFFFF"/>
              </a:solidFill>
              <a:uFillTx/>
            </a:endParaRPr>
          </a:p>
          <a:p>
            <a:r>
              <a:rPr lang="en-US" sz="2400" dirty="0" smtClean="0">
                <a:solidFill>
                  <a:srgbClr val="FFFFFF"/>
                </a:solidFill>
                <a:uFillTx/>
              </a:rPr>
              <a:t>To want to do something= 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querer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+  infinitive</a:t>
            </a:r>
          </a:p>
          <a:p>
            <a:endParaRPr lang="en-US" sz="2400" dirty="0">
              <a:solidFill>
                <a:srgbClr val="FFFFFF"/>
              </a:solidFill>
              <a:uFillTx/>
            </a:endParaRPr>
          </a:p>
          <a:p>
            <a:r>
              <a:rPr lang="en-US" sz="2400" i="1" dirty="0" smtClean="0">
                <a:solidFill>
                  <a:srgbClr val="FFFFFF"/>
                </a:solidFill>
                <a:uFillTx/>
              </a:rPr>
              <a:t>Would like 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to do something= 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quisiera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+ 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infinitve</a:t>
            </a:r>
            <a:endParaRPr lang="en-US" sz="2400" dirty="0" smtClean="0">
              <a:solidFill>
                <a:srgbClr val="FFFFFF"/>
              </a:solidFill>
              <a:uFillTx/>
            </a:endParaRPr>
          </a:p>
          <a:p>
            <a:endParaRPr lang="en-US" sz="2400" dirty="0">
              <a:solidFill>
                <a:srgbClr val="FFFFFF"/>
              </a:solidFill>
              <a:uFillTx/>
            </a:endParaRPr>
          </a:p>
          <a:p>
            <a:r>
              <a:rPr lang="en-US" sz="2400" dirty="0" smtClean="0">
                <a:solidFill>
                  <a:srgbClr val="FFFFFF"/>
                </a:solidFill>
                <a:uFillTx/>
              </a:rPr>
              <a:t>To go to do something=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ir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a + infinitive  (to express the immediate future)</a:t>
            </a:r>
          </a:p>
          <a:p>
            <a:endParaRPr lang="en-US" dirty="0">
              <a:solidFill>
                <a:srgbClr val="FFFFFF"/>
              </a:solidFill>
              <a:uFillTx/>
            </a:endParaRPr>
          </a:p>
          <a:p>
            <a:endParaRPr lang="en-US" dirty="0">
              <a:solidFill>
                <a:srgbClr val="FFFFFF"/>
              </a:solidFill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762000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* Spanish speakers seldom use  this tense in conversation, instead…..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8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s-ES_tradnl" sz="3600" b="1" dirty="0" smtClean="0"/>
              <a:t>Contesta  las  preguntas</a:t>
            </a:r>
            <a:r>
              <a:rPr lang="es-ES_tradnl" sz="3600" dirty="0" smtClean="0"/>
              <a:t>: (probablemente…)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990600"/>
            <a:ext cx="25908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hora </a:t>
            </a: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   </a:t>
            </a:r>
            <a:r>
              <a:rPr lang="es-ES_trad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676400"/>
            <a:ext cx="7086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¿Dónde </a:t>
            </a: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 novio?  </a:t>
            </a:r>
            <a:r>
              <a:rPr lang="es-ES_trad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362200"/>
            <a:ext cx="6705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¿Quién </a:t>
            </a: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tiene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los libros</a:t>
            </a:r>
            <a:r>
              <a:rPr lang="es-ES_tradn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      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200400"/>
            <a:ext cx="2819400" cy="702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Cómo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dice….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962400"/>
            <a:ext cx="86106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never know (it).                        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Nunca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sabrás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not be able to argue.                 No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podremos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discutir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will want to break up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him.    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Querrá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romper con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she tell you the truth?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¿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dirá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verdad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0" y="990600"/>
            <a:ext cx="3429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Serán las tres y media.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1676400"/>
            <a:ext cx="4191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Estará con otra chica </a:t>
            </a:r>
            <a:r>
              <a:rPr lang="es-ES_trad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8600" y="2362200"/>
            <a:ext cx="37338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tendrá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 </a:t>
            </a: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hermana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01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0" y="762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3600" dirty="0" smtClean="0">
                <a:uFillTx/>
              </a:rPr>
              <a:t>Write the verb in parenthesis in the future.</a:t>
            </a:r>
          </a:p>
          <a:p>
            <a:endParaRPr lang="en-US" sz="3600" dirty="0">
              <a:uFillTx/>
            </a:endParaRPr>
          </a:p>
          <a:p>
            <a:pPr marL="742950" indent="-742950">
              <a:buAutoNum type="arabicPeriod"/>
            </a:pPr>
            <a:r>
              <a:rPr lang="en-US" sz="3200" dirty="0" smtClean="0">
                <a:uFillTx/>
              </a:rPr>
              <a:t>Los </a:t>
            </a:r>
            <a:r>
              <a:rPr lang="en-US" sz="3200" dirty="0" err="1" smtClean="0">
                <a:uFillTx/>
              </a:rPr>
              <a:t>chicos</a:t>
            </a:r>
            <a:r>
              <a:rPr lang="en-US" sz="3200" dirty="0" smtClean="0">
                <a:uFillTx/>
              </a:rPr>
              <a:t> ____________ al </a:t>
            </a:r>
            <a:r>
              <a:rPr lang="en-US" sz="3200" dirty="0" err="1" smtClean="0">
                <a:uFillTx/>
              </a:rPr>
              <a:t>ajedrez</a:t>
            </a:r>
            <a:r>
              <a:rPr lang="en-US" sz="3200" dirty="0" smtClean="0">
                <a:uFillTx/>
              </a:rPr>
              <a:t>. (</a:t>
            </a:r>
            <a:r>
              <a:rPr lang="en-US" sz="3200" dirty="0" err="1" smtClean="0">
                <a:uFillTx/>
              </a:rPr>
              <a:t>jugar</a:t>
            </a:r>
            <a:r>
              <a:rPr lang="en-US" sz="3200" dirty="0" smtClean="0">
                <a:uFillTx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uFillTx/>
              </a:rPr>
              <a:t> ¿A </a:t>
            </a:r>
            <a:r>
              <a:rPr lang="en-US" sz="3200" dirty="0" err="1" smtClean="0">
                <a:uFillTx/>
              </a:rPr>
              <a:t>qué</a:t>
            </a:r>
            <a:r>
              <a:rPr lang="en-US" sz="3200" dirty="0" smtClean="0">
                <a:uFillTx/>
              </a:rPr>
              <a:t> hora _____________ </a:t>
            </a:r>
            <a:r>
              <a:rPr lang="en-US" sz="3200" dirty="0" err="1" smtClean="0">
                <a:uFillTx/>
              </a:rPr>
              <a:t>tú</a:t>
            </a:r>
            <a:r>
              <a:rPr lang="en-US" sz="3200" dirty="0" smtClean="0">
                <a:uFillTx/>
              </a:rPr>
              <a:t> a casa?  (</a:t>
            </a:r>
            <a:r>
              <a:rPr lang="en-US" sz="3200" dirty="0" err="1" smtClean="0">
                <a:uFillTx/>
              </a:rPr>
              <a:t>volver</a:t>
            </a:r>
            <a:r>
              <a:rPr lang="en-US" sz="3200" dirty="0" smtClean="0">
                <a:uFillTx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uFillTx/>
              </a:rPr>
              <a:t>Mi</a:t>
            </a:r>
            <a:r>
              <a:rPr lang="en-US" sz="3200" dirty="0" smtClean="0">
                <a:uFillTx/>
              </a:rPr>
              <a:t> </a:t>
            </a:r>
            <a:r>
              <a:rPr lang="en-US" sz="3200" dirty="0" err="1" smtClean="0">
                <a:uFillTx/>
              </a:rPr>
              <a:t>hermano</a:t>
            </a:r>
            <a:r>
              <a:rPr lang="en-US" sz="3200" dirty="0" smtClean="0">
                <a:uFillTx/>
              </a:rPr>
              <a:t> ____________ a Harvard. (</a:t>
            </a:r>
            <a:r>
              <a:rPr lang="en-US" sz="3200" dirty="0" err="1" smtClean="0">
                <a:uFillTx/>
              </a:rPr>
              <a:t>asistir</a:t>
            </a:r>
            <a:r>
              <a:rPr lang="en-US" sz="3200" dirty="0" smtClean="0">
                <a:uFillTx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uFillTx/>
              </a:rPr>
              <a:t>Yo</a:t>
            </a:r>
            <a:r>
              <a:rPr lang="en-US" sz="3200" dirty="0" smtClean="0">
                <a:uFillTx/>
              </a:rPr>
              <a:t> no ___________a Europa. (</a:t>
            </a:r>
            <a:r>
              <a:rPr lang="en-US" sz="3200" dirty="0" err="1" smtClean="0">
                <a:uFillTx/>
              </a:rPr>
              <a:t>ir</a:t>
            </a:r>
            <a:r>
              <a:rPr lang="en-US" sz="3200" dirty="0" smtClean="0">
                <a:uFillTx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uFillTx/>
              </a:rPr>
              <a:t>Nosotros</a:t>
            </a:r>
            <a:r>
              <a:rPr lang="en-US" sz="3200" dirty="0" smtClean="0">
                <a:uFillTx/>
              </a:rPr>
              <a:t> _______________</a:t>
            </a:r>
            <a:r>
              <a:rPr lang="en-US" sz="3200" dirty="0" err="1" smtClean="0">
                <a:uFillTx/>
              </a:rPr>
              <a:t>química</a:t>
            </a:r>
            <a:r>
              <a:rPr lang="en-US" sz="3200" dirty="0" smtClean="0">
                <a:uFillTx/>
              </a:rPr>
              <a:t>. (</a:t>
            </a:r>
            <a:r>
              <a:rPr lang="en-US" sz="3200" dirty="0" err="1" smtClean="0">
                <a:uFillTx/>
              </a:rPr>
              <a:t>estudiar</a:t>
            </a:r>
            <a:r>
              <a:rPr lang="en-US" sz="3200" dirty="0" smtClean="0">
                <a:uFillTx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uFillTx/>
              </a:rPr>
              <a:t>Qué</a:t>
            </a:r>
            <a:r>
              <a:rPr lang="en-US" sz="3200" dirty="0" smtClean="0">
                <a:uFillTx/>
              </a:rPr>
              <a:t> __________, __________(What will be, will be)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uFillTx/>
              </a:rPr>
              <a:t>El </a:t>
            </a:r>
            <a:r>
              <a:rPr lang="en-US" sz="3200" dirty="0" err="1" smtClean="0">
                <a:uFillTx/>
              </a:rPr>
              <a:t>portero</a:t>
            </a:r>
            <a:r>
              <a:rPr lang="en-US" sz="3200" dirty="0" smtClean="0">
                <a:uFillTx/>
              </a:rPr>
              <a:t> ____________</a:t>
            </a:r>
            <a:r>
              <a:rPr lang="en-US" sz="3200" dirty="0" err="1" smtClean="0">
                <a:uFillTx/>
              </a:rPr>
              <a:t>enfermo</a:t>
            </a:r>
            <a:r>
              <a:rPr lang="en-US" sz="3200" dirty="0" smtClean="0">
                <a:uFillTx/>
              </a:rPr>
              <a:t> </a:t>
            </a:r>
            <a:r>
              <a:rPr lang="en-US" sz="3200" dirty="0" err="1" smtClean="0">
                <a:uFillTx/>
              </a:rPr>
              <a:t>después</a:t>
            </a:r>
            <a:r>
              <a:rPr lang="en-US" sz="3200" dirty="0" smtClean="0">
                <a:uFillTx/>
              </a:rPr>
              <a:t> del </a:t>
            </a:r>
            <a:r>
              <a:rPr lang="en-US" sz="3200" dirty="0" err="1" smtClean="0">
                <a:uFillTx/>
              </a:rPr>
              <a:t>juego</a:t>
            </a:r>
            <a:r>
              <a:rPr lang="en-US" sz="3200" dirty="0" smtClean="0">
                <a:uFillTx/>
              </a:rPr>
              <a:t>. (</a:t>
            </a:r>
            <a:r>
              <a:rPr lang="en-US" sz="3200" dirty="0" err="1" smtClean="0">
                <a:uFillTx/>
              </a:rPr>
              <a:t>estar</a:t>
            </a:r>
            <a:r>
              <a:rPr lang="en-US" sz="3200" dirty="0" smtClean="0">
                <a:uFillTx/>
              </a:rPr>
              <a:t>) </a:t>
            </a:r>
            <a:endParaRPr lang="en-US" sz="2800" dirty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2743200" y="1143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uFillTx/>
              </a:rPr>
              <a:t>jugarán</a:t>
            </a:r>
            <a:endParaRPr lang="en-US" sz="2800" b="1" dirty="0">
              <a:uFillTx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2883877" y="166622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uFillTx/>
              </a:rPr>
              <a:t>volverás</a:t>
            </a:r>
            <a:endParaRPr lang="en-US" sz="2800" b="1" dirty="0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2878015" y="2133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uFillTx/>
              </a:rPr>
              <a:t>asistirá</a:t>
            </a:r>
            <a:endParaRPr lang="en-US" sz="2800" b="1" dirty="0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1711569" y="263074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uFillTx/>
              </a:rPr>
              <a:t>iré</a:t>
            </a:r>
            <a:endParaRPr lang="en-US" sz="2800" b="1" dirty="0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2315308" y="315396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uFillTx/>
              </a:rPr>
              <a:t>estudiaremos</a:t>
            </a:r>
            <a:endParaRPr lang="en-US" sz="2800" b="1" dirty="0"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1371600" y="3581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uFillTx/>
              </a:rPr>
              <a:t>  </a:t>
            </a:r>
            <a:r>
              <a:rPr lang="en-US" sz="2800" b="1" dirty="0" err="1" smtClean="0">
                <a:uFillTx/>
              </a:rPr>
              <a:t>será</a:t>
            </a:r>
            <a:endParaRPr lang="en-US" sz="2800" b="1" dirty="0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3657600" y="359898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uFillTx/>
              </a:rPr>
              <a:t>  </a:t>
            </a:r>
            <a:r>
              <a:rPr lang="en-US" sz="2800" b="1" dirty="0" err="1" smtClean="0">
                <a:uFillTx/>
              </a:rPr>
              <a:t>será</a:t>
            </a:r>
            <a:endParaRPr lang="en-US" sz="2800" b="1" dirty="0">
              <a:uFillTx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2315308" y="4572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uFillTx/>
              </a:rPr>
              <a:t>  </a:t>
            </a:r>
            <a:r>
              <a:rPr lang="en-US" sz="2800" b="1" dirty="0" err="1" smtClean="0">
                <a:uFillTx/>
              </a:rPr>
              <a:t>estará</a:t>
            </a:r>
            <a:endParaRPr lang="en-US" sz="2800" b="1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0" y="2286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B. Change the verb from </a:t>
            </a:r>
            <a:r>
              <a:rPr lang="en-US" sz="3600" dirty="0" err="1" smtClean="0">
                <a:uFillTx/>
              </a:rPr>
              <a:t>ir</a:t>
            </a:r>
            <a:r>
              <a:rPr lang="en-US" sz="3600" dirty="0" smtClean="0">
                <a:uFillTx/>
              </a:rPr>
              <a:t> a + </a:t>
            </a:r>
            <a:r>
              <a:rPr lang="en-US" sz="3600" dirty="0" err="1" smtClean="0">
                <a:uFillTx/>
              </a:rPr>
              <a:t>inf</a:t>
            </a:r>
            <a:r>
              <a:rPr lang="en-US" sz="3600" dirty="0" smtClean="0">
                <a:uFillTx/>
              </a:rPr>
              <a:t> &gt; </a:t>
            </a:r>
            <a:r>
              <a:rPr lang="en-US" sz="3600" dirty="0" err="1" smtClean="0">
                <a:uFillTx/>
              </a:rPr>
              <a:t>futuro</a:t>
            </a:r>
            <a:endParaRPr lang="en-US" sz="3600" dirty="0" smtClean="0">
              <a:uFillTx/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uFillTx/>
              </a:rPr>
              <a:t>Le </a:t>
            </a:r>
            <a:r>
              <a:rPr lang="en-US" sz="3600" u="sng" dirty="0" err="1" smtClean="0">
                <a:uFillTx/>
              </a:rPr>
              <a:t>voy</a:t>
            </a:r>
            <a:r>
              <a:rPr lang="en-US" sz="3600" u="sng" dirty="0" smtClean="0">
                <a:uFillTx/>
              </a:rPr>
              <a:t> a </a:t>
            </a:r>
            <a:r>
              <a:rPr lang="en-US" sz="3600" u="sng" dirty="0" err="1" smtClean="0">
                <a:uFillTx/>
              </a:rPr>
              <a:t>escribir</a:t>
            </a:r>
            <a:r>
              <a:rPr lang="en-US" sz="3600" dirty="0" smtClean="0">
                <a:uFillTx/>
              </a:rPr>
              <a:t> a mi </a:t>
            </a:r>
            <a:r>
              <a:rPr lang="en-US" sz="3600" dirty="0" err="1" smtClean="0">
                <a:uFillTx/>
              </a:rPr>
              <a:t>mamá</a:t>
            </a:r>
            <a:r>
              <a:rPr lang="en-US" sz="3600" dirty="0" smtClean="0">
                <a:uFillTx/>
              </a:rPr>
              <a:t>.  &gt; 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uFillTx/>
              </a:rPr>
              <a:t>Paco</a:t>
            </a:r>
            <a:r>
              <a:rPr lang="en-US" sz="3600" dirty="0" smtClean="0">
                <a:uFillTx/>
              </a:rPr>
              <a:t> </a:t>
            </a:r>
            <a:r>
              <a:rPr lang="en-US" sz="3600" u="sng" dirty="0" err="1" smtClean="0">
                <a:uFillTx/>
              </a:rPr>
              <a:t>va</a:t>
            </a:r>
            <a:r>
              <a:rPr lang="en-US" sz="3600" u="sng" dirty="0" smtClean="0">
                <a:uFillTx/>
              </a:rPr>
              <a:t> a leer </a:t>
            </a:r>
            <a:r>
              <a:rPr lang="en-US" sz="3600" i="1" dirty="0" smtClean="0">
                <a:uFillTx/>
              </a:rPr>
              <a:t>Don Quixote</a:t>
            </a:r>
            <a:r>
              <a:rPr lang="en-US" sz="3600" dirty="0" smtClean="0">
                <a:uFillTx/>
              </a:rPr>
              <a:t>.  &gt; </a:t>
            </a:r>
          </a:p>
          <a:p>
            <a:pPr marL="742950" indent="-742950">
              <a:buAutoNum type="arabicPeriod"/>
            </a:pPr>
            <a:r>
              <a:rPr lang="en-US" sz="3600" u="sng" dirty="0" err="1" smtClean="0">
                <a:uFillTx/>
              </a:rPr>
              <a:t>Vamos</a:t>
            </a:r>
            <a:r>
              <a:rPr lang="en-US" sz="3600" u="sng" dirty="0" smtClean="0">
                <a:uFillTx/>
              </a:rPr>
              <a:t> a </a:t>
            </a:r>
            <a:r>
              <a:rPr lang="en-US" sz="3600" u="sng" dirty="0" err="1" smtClean="0">
                <a:uFillTx/>
              </a:rPr>
              <a:t>tomar</a:t>
            </a:r>
            <a:r>
              <a:rPr lang="en-US" sz="3600" u="sng" dirty="0" smtClean="0">
                <a:uFillTx/>
              </a:rPr>
              <a:t> </a:t>
            </a:r>
            <a:r>
              <a:rPr lang="en-US" sz="3600" dirty="0" smtClean="0">
                <a:uFillTx/>
              </a:rPr>
              <a:t>sol. &gt; 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uFillTx/>
              </a:rPr>
              <a:t>¿</a:t>
            </a:r>
            <a:r>
              <a:rPr lang="en-US" sz="3600" u="sng" dirty="0" smtClean="0">
                <a:uFillTx/>
              </a:rPr>
              <a:t>Vas a </a:t>
            </a:r>
            <a:r>
              <a:rPr lang="en-US" sz="3600" u="sng" dirty="0" err="1" smtClean="0">
                <a:uFillTx/>
              </a:rPr>
              <a:t>ir</a:t>
            </a:r>
            <a:r>
              <a:rPr lang="en-US" sz="3600" u="sng" dirty="0" smtClean="0">
                <a:uFillTx/>
              </a:rPr>
              <a:t> </a:t>
            </a:r>
            <a:r>
              <a:rPr lang="en-US" sz="3600" dirty="0" smtClean="0">
                <a:uFillTx/>
              </a:rPr>
              <a:t>al cine?   &gt; </a:t>
            </a:r>
          </a:p>
          <a:p>
            <a:pPr marL="742950" indent="-742950">
              <a:buAutoNum type="arabicPeriod"/>
            </a:pPr>
            <a:r>
              <a:rPr lang="en-US" sz="3600" u="sng" dirty="0" smtClean="0">
                <a:uFillTx/>
              </a:rPr>
              <a:t>Van a </a:t>
            </a:r>
            <a:r>
              <a:rPr lang="en-US" sz="3600" u="sng" dirty="0" err="1" smtClean="0">
                <a:uFillTx/>
              </a:rPr>
              <a:t>aprender</a:t>
            </a:r>
            <a:r>
              <a:rPr lang="en-US" sz="3600" u="sng" dirty="0" smtClean="0">
                <a:uFillTx/>
              </a:rPr>
              <a:t> </a:t>
            </a:r>
            <a:r>
              <a:rPr lang="en-US" sz="3600" dirty="0" smtClean="0">
                <a:uFillTx/>
              </a:rPr>
              <a:t>a </a:t>
            </a:r>
            <a:r>
              <a:rPr lang="en-US" sz="3600" dirty="0" err="1" smtClean="0">
                <a:uFillTx/>
              </a:rPr>
              <a:t>esquiar</a:t>
            </a:r>
            <a:r>
              <a:rPr lang="en-US" sz="3600" dirty="0" smtClean="0">
                <a:uFillTx/>
              </a:rPr>
              <a:t>. &gt;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uFillTx/>
              </a:rPr>
              <a:t>¿</a:t>
            </a:r>
            <a:r>
              <a:rPr lang="en-US" sz="3600" dirty="0" err="1" smtClean="0">
                <a:uFillTx/>
              </a:rPr>
              <a:t>Quién</a:t>
            </a:r>
            <a:r>
              <a:rPr lang="en-US" sz="3600" dirty="0" smtClean="0">
                <a:uFillTx/>
              </a:rPr>
              <a:t> </a:t>
            </a:r>
            <a:r>
              <a:rPr lang="en-US" sz="3600" u="sng" dirty="0" err="1" smtClean="0">
                <a:uFillTx/>
              </a:rPr>
              <a:t>va</a:t>
            </a:r>
            <a:r>
              <a:rPr lang="en-US" sz="3600" u="sng" dirty="0" smtClean="0">
                <a:uFillTx/>
              </a:rPr>
              <a:t> a </a:t>
            </a:r>
            <a:r>
              <a:rPr lang="en-US" sz="3600" u="sng" dirty="0" err="1" smtClean="0">
                <a:uFillTx/>
              </a:rPr>
              <a:t>ser</a:t>
            </a:r>
            <a:r>
              <a:rPr lang="en-US" sz="3600" u="sng" dirty="0" smtClean="0">
                <a:uFillTx/>
              </a:rPr>
              <a:t> </a:t>
            </a:r>
            <a:r>
              <a:rPr lang="en-US" sz="3600" dirty="0" smtClean="0">
                <a:uFillTx/>
              </a:rPr>
              <a:t>el </a:t>
            </a:r>
            <a:r>
              <a:rPr lang="en-US" sz="3600" dirty="0" err="1" smtClean="0">
                <a:uFillTx/>
              </a:rPr>
              <a:t>campeón</a:t>
            </a:r>
            <a:r>
              <a:rPr lang="en-US" sz="3600" dirty="0" smtClean="0">
                <a:uFillTx/>
              </a:rPr>
              <a:t>? &gt;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uFillTx/>
              </a:rPr>
              <a:t>Mañana</a:t>
            </a:r>
            <a:r>
              <a:rPr lang="en-US" sz="3600" dirty="0" smtClean="0">
                <a:uFillTx/>
              </a:rPr>
              <a:t> </a:t>
            </a:r>
            <a:r>
              <a:rPr lang="en-US" sz="3600" u="sng" dirty="0" err="1" smtClean="0">
                <a:uFillTx/>
              </a:rPr>
              <a:t>voy</a:t>
            </a:r>
            <a:r>
              <a:rPr lang="en-US" sz="3600" u="sng" dirty="0" smtClean="0">
                <a:uFillTx/>
              </a:rPr>
              <a:t> a </a:t>
            </a:r>
            <a:r>
              <a:rPr lang="en-US" sz="3600" u="sng" dirty="0" err="1" smtClean="0">
                <a:uFillTx/>
              </a:rPr>
              <a:t>estar</a:t>
            </a:r>
            <a:r>
              <a:rPr lang="en-US" sz="3600" u="sng" dirty="0" smtClean="0">
                <a:uFillTx/>
              </a:rPr>
              <a:t> </a:t>
            </a:r>
            <a:r>
              <a:rPr lang="en-US" sz="3600" dirty="0" err="1" smtClean="0">
                <a:uFillTx/>
              </a:rPr>
              <a:t>enfermo</a:t>
            </a:r>
            <a:r>
              <a:rPr lang="en-US" sz="3600" dirty="0" smtClean="0">
                <a:uFillTx/>
              </a:rPr>
              <a:t>. &gt; </a:t>
            </a:r>
          </a:p>
          <a:p>
            <a:pPr marL="742950" indent="-742950">
              <a:buAutoNum type="arabicPeriod"/>
            </a:pPr>
            <a:r>
              <a:rPr lang="en-US" sz="3600" u="sng" dirty="0" err="1" smtClean="0">
                <a:uFillTx/>
              </a:rPr>
              <a:t>Voy</a:t>
            </a:r>
            <a:r>
              <a:rPr lang="en-US" sz="3600" u="sng" dirty="0" smtClean="0">
                <a:uFillTx/>
              </a:rPr>
              <a:t> a </a:t>
            </a:r>
            <a:r>
              <a:rPr lang="en-US" sz="3600" u="sng" dirty="0" err="1" smtClean="0">
                <a:uFillTx/>
              </a:rPr>
              <a:t>mantenerme</a:t>
            </a:r>
            <a:r>
              <a:rPr lang="en-US" sz="3600" u="sng" dirty="0" smtClean="0">
                <a:uFillTx/>
              </a:rPr>
              <a:t> </a:t>
            </a:r>
            <a:r>
              <a:rPr lang="en-US" sz="3600" dirty="0" err="1" smtClean="0">
                <a:uFillTx/>
              </a:rPr>
              <a:t>en</a:t>
            </a:r>
            <a:r>
              <a:rPr lang="en-US" sz="3600" dirty="0" smtClean="0">
                <a:uFillTx/>
              </a:rPr>
              <a:t> forma </a:t>
            </a:r>
            <a:r>
              <a:rPr lang="en-US" sz="3600" dirty="0" err="1" smtClean="0">
                <a:uFillTx/>
              </a:rPr>
              <a:t>este</a:t>
            </a:r>
            <a:r>
              <a:rPr lang="en-US" sz="3600" dirty="0" smtClean="0">
                <a:uFillTx/>
              </a:rPr>
              <a:t> </a:t>
            </a:r>
            <a:r>
              <a:rPr lang="en-US" sz="3600" dirty="0" err="1" smtClean="0">
                <a:uFillTx/>
              </a:rPr>
              <a:t>año</a:t>
            </a:r>
            <a:r>
              <a:rPr lang="en-US" sz="3600" dirty="0" smtClean="0">
                <a:uFillTx/>
              </a:rPr>
              <a:t>. </a:t>
            </a:r>
            <a:endParaRPr lang="en-US" sz="3600" dirty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6600092" y="838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uFillTx/>
              </a:rPr>
              <a:t>  </a:t>
            </a:r>
            <a:r>
              <a:rPr lang="en-US" sz="2800" dirty="0" err="1" smtClean="0">
                <a:uFillTx/>
              </a:rPr>
              <a:t>escribiré</a:t>
            </a:r>
            <a:endParaRPr lang="en-US" sz="2800" dirty="0">
              <a:uFillTx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6600092" y="1379005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uFillTx/>
              </a:rPr>
              <a:t>  </a:t>
            </a:r>
            <a:r>
              <a:rPr lang="en-US" sz="2800" dirty="0" err="1" smtClean="0">
                <a:uFillTx/>
              </a:rPr>
              <a:t>leerá</a:t>
            </a:r>
            <a:endParaRPr lang="en-US" sz="2800" dirty="0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4876800" y="1908087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uFillTx/>
              </a:rPr>
              <a:t>  </a:t>
            </a:r>
            <a:r>
              <a:rPr lang="en-US" sz="2800" dirty="0" err="1" smtClean="0">
                <a:uFillTx/>
              </a:rPr>
              <a:t>tomaremos</a:t>
            </a:r>
            <a:endParaRPr lang="en-US" sz="2800" dirty="0"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4618892" y="250614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uFillTx/>
              </a:rPr>
              <a:t>  </a:t>
            </a:r>
            <a:r>
              <a:rPr lang="en-US" sz="2800" dirty="0" err="1" smtClean="0">
                <a:uFillTx/>
              </a:rPr>
              <a:t>irás</a:t>
            </a:r>
            <a:endParaRPr lang="en-US" sz="2800" dirty="0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5943600" y="302936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uFillTx/>
              </a:rPr>
              <a:t>  </a:t>
            </a:r>
            <a:r>
              <a:rPr lang="en-US" sz="2800" dirty="0" err="1" smtClean="0">
                <a:uFillTx/>
              </a:rPr>
              <a:t>aprenderán</a:t>
            </a:r>
            <a:endParaRPr lang="en-US" sz="2800" dirty="0">
              <a:uFillTx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6576646" y="3552586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uFillTx/>
              </a:rPr>
              <a:t>  </a:t>
            </a:r>
            <a:r>
              <a:rPr lang="en-US" sz="2800" dirty="0" err="1" smtClean="0">
                <a:uFillTx/>
              </a:rPr>
              <a:t>será</a:t>
            </a:r>
            <a:endParaRPr lang="en-US" sz="2800" dirty="0">
              <a:uFillTx/>
            </a:endParaRP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6605954" y="4093391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uFillTx/>
              </a:rPr>
              <a:t>  </a:t>
            </a:r>
            <a:r>
              <a:rPr lang="en-US" sz="2800" dirty="0" err="1" smtClean="0">
                <a:uFillTx/>
              </a:rPr>
              <a:t>estaré</a:t>
            </a:r>
            <a:endParaRPr lang="en-US" sz="2800" dirty="0">
              <a:uFillTx/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2895600" y="5306913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uFillTx/>
              </a:rPr>
              <a:t>Me </a:t>
            </a:r>
            <a:r>
              <a:rPr lang="en-US" sz="2800" dirty="0" err="1" smtClean="0">
                <a:uFillTx/>
              </a:rPr>
              <a:t>mantendr</a:t>
            </a:r>
            <a:r>
              <a:rPr lang="en-US" sz="2800" dirty="0" err="1">
                <a:uFillTx/>
              </a:rPr>
              <a:t>é</a:t>
            </a:r>
            <a:endParaRPr lang="en-US" sz="2800" dirty="0">
              <a:uFillTx/>
            </a:endParaRPr>
          </a:p>
          <a:p>
            <a:endParaRPr lang="en-US" sz="2800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0" y="2286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C. Change to the </a:t>
            </a:r>
            <a:r>
              <a:rPr lang="en-US" sz="3600" u="sng" dirty="0" smtClean="0">
                <a:uFillTx/>
              </a:rPr>
              <a:t>future</a:t>
            </a:r>
            <a:r>
              <a:rPr lang="en-US" sz="3600" dirty="0" smtClean="0">
                <a:uFillTx/>
              </a:rPr>
              <a:t>.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uFillTx/>
              </a:rPr>
              <a:t>Tú</a:t>
            </a:r>
            <a:r>
              <a:rPr lang="en-US" sz="3600" dirty="0" smtClean="0">
                <a:uFillTx/>
              </a:rPr>
              <a:t> </a:t>
            </a:r>
            <a:r>
              <a:rPr lang="en-US" sz="3600" i="1" dirty="0" err="1" smtClean="0">
                <a:uFillTx/>
              </a:rPr>
              <a:t>estudiaste</a:t>
            </a:r>
            <a:r>
              <a:rPr lang="en-US" sz="3600" dirty="0" smtClean="0">
                <a:uFillTx/>
              </a:rPr>
              <a:t> para el </a:t>
            </a:r>
            <a:r>
              <a:rPr lang="en-US" sz="3600" dirty="0" err="1" smtClean="0">
                <a:uFillTx/>
              </a:rPr>
              <a:t>examen</a:t>
            </a:r>
            <a:r>
              <a:rPr lang="en-US" sz="3600" dirty="0" smtClean="0">
                <a:uFillTx/>
              </a:rPr>
              <a:t>… &gt; 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uFillTx/>
              </a:rPr>
              <a:t>Ellas</a:t>
            </a:r>
            <a:r>
              <a:rPr lang="en-US" sz="3600" dirty="0" smtClean="0">
                <a:uFillTx/>
              </a:rPr>
              <a:t> </a:t>
            </a:r>
            <a:r>
              <a:rPr lang="en-US" sz="3600" i="1" dirty="0" err="1" smtClean="0">
                <a:uFillTx/>
              </a:rPr>
              <a:t>están</a:t>
            </a:r>
            <a:r>
              <a:rPr lang="en-US" sz="3600" dirty="0" smtClean="0">
                <a:uFillTx/>
              </a:rPr>
              <a:t> </a:t>
            </a:r>
            <a:r>
              <a:rPr lang="en-US" sz="3600" dirty="0" err="1" smtClean="0">
                <a:uFillTx/>
              </a:rPr>
              <a:t>muy</a:t>
            </a:r>
            <a:r>
              <a:rPr lang="en-US" sz="3600" dirty="0" smtClean="0">
                <a:uFillTx/>
              </a:rPr>
              <a:t> </a:t>
            </a:r>
            <a:r>
              <a:rPr lang="en-US" sz="3600" dirty="0" err="1" smtClean="0">
                <a:uFillTx/>
              </a:rPr>
              <a:t>contentas</a:t>
            </a:r>
            <a:r>
              <a:rPr lang="en-US" sz="3600" dirty="0" smtClean="0">
                <a:uFillTx/>
              </a:rPr>
              <a:t>. &gt;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uFillTx/>
              </a:rPr>
              <a:t>él</a:t>
            </a:r>
            <a:r>
              <a:rPr lang="en-US" sz="3600" dirty="0" smtClean="0">
                <a:uFillTx/>
              </a:rPr>
              <a:t> </a:t>
            </a:r>
            <a:r>
              <a:rPr lang="en-US" sz="3600" i="1" dirty="0" err="1" smtClean="0">
                <a:uFillTx/>
              </a:rPr>
              <a:t>terminó</a:t>
            </a:r>
            <a:r>
              <a:rPr lang="en-US" sz="3600" dirty="0" smtClean="0">
                <a:uFillTx/>
              </a:rPr>
              <a:t> el </a:t>
            </a:r>
            <a:r>
              <a:rPr lang="en-US" sz="3600" dirty="0" err="1" smtClean="0">
                <a:uFillTx/>
              </a:rPr>
              <a:t>trabajo</a:t>
            </a:r>
            <a:r>
              <a:rPr lang="en-US" sz="3600" dirty="0" smtClean="0">
                <a:uFillTx/>
              </a:rPr>
              <a:t>. &gt;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uFillTx/>
              </a:rPr>
              <a:t>Mis</a:t>
            </a:r>
            <a:r>
              <a:rPr lang="en-US" sz="3600" dirty="0" smtClean="0">
                <a:uFillTx/>
              </a:rPr>
              <a:t> amigos y </a:t>
            </a:r>
            <a:r>
              <a:rPr lang="en-US" sz="3600" dirty="0" err="1" smtClean="0">
                <a:uFillTx/>
              </a:rPr>
              <a:t>yo</a:t>
            </a:r>
            <a:r>
              <a:rPr lang="en-US" sz="3600" dirty="0" smtClean="0">
                <a:uFillTx/>
              </a:rPr>
              <a:t> </a:t>
            </a:r>
            <a:r>
              <a:rPr lang="en-US" sz="3600" i="1" dirty="0" err="1" smtClean="0">
                <a:uFillTx/>
              </a:rPr>
              <a:t>fuimos</a:t>
            </a:r>
            <a:r>
              <a:rPr lang="en-US" sz="3600" dirty="0" smtClean="0">
                <a:uFillTx/>
              </a:rPr>
              <a:t> al </a:t>
            </a:r>
            <a:r>
              <a:rPr lang="en-US" sz="3600" dirty="0" err="1" smtClean="0">
                <a:uFillTx/>
              </a:rPr>
              <a:t>parque</a:t>
            </a:r>
            <a:r>
              <a:rPr lang="en-US" sz="3600" dirty="0" smtClean="0">
                <a:uFillTx/>
              </a:rPr>
              <a:t>.&gt; 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uFillTx/>
              </a:rPr>
              <a:t>Yo</a:t>
            </a:r>
            <a:r>
              <a:rPr lang="en-US" sz="3600" dirty="0" smtClean="0">
                <a:uFillTx/>
              </a:rPr>
              <a:t> </a:t>
            </a:r>
            <a:r>
              <a:rPr lang="en-US" sz="3600" i="1" dirty="0" err="1" smtClean="0">
                <a:uFillTx/>
              </a:rPr>
              <a:t>recibí</a:t>
            </a:r>
            <a:r>
              <a:rPr lang="en-US" sz="3600" dirty="0" smtClean="0">
                <a:uFillTx/>
              </a:rPr>
              <a:t> </a:t>
            </a:r>
            <a:r>
              <a:rPr lang="en-US" sz="3600" dirty="0" err="1" smtClean="0">
                <a:uFillTx/>
              </a:rPr>
              <a:t>una</a:t>
            </a:r>
            <a:r>
              <a:rPr lang="en-US" sz="3600" dirty="0" smtClean="0">
                <a:uFillTx/>
              </a:rPr>
              <a:t> carta. &gt; </a:t>
            </a:r>
          </a:p>
          <a:p>
            <a:pPr marL="742950" indent="-742950">
              <a:buAutoNum type="arabicPeriod"/>
            </a:pPr>
            <a:r>
              <a:rPr lang="en-US" sz="3600" dirty="0" err="1" smtClean="0">
                <a:uFillTx/>
              </a:rPr>
              <a:t>Ellos</a:t>
            </a:r>
            <a:r>
              <a:rPr lang="en-US" sz="3600" dirty="0" smtClean="0">
                <a:uFillTx/>
              </a:rPr>
              <a:t> </a:t>
            </a:r>
            <a:r>
              <a:rPr lang="en-US" sz="3600" i="1" dirty="0" err="1" smtClean="0">
                <a:uFillTx/>
              </a:rPr>
              <a:t>ven</a:t>
            </a:r>
            <a:r>
              <a:rPr lang="en-US" sz="3600" dirty="0" smtClean="0">
                <a:uFillTx/>
              </a:rPr>
              <a:t> </a:t>
            </a:r>
            <a:r>
              <a:rPr lang="en-US" sz="3600" dirty="0" err="1" smtClean="0">
                <a:uFillTx/>
              </a:rPr>
              <a:t>una</a:t>
            </a:r>
            <a:r>
              <a:rPr lang="en-US" sz="3600" dirty="0" smtClean="0">
                <a:uFillTx/>
              </a:rPr>
              <a:t> </a:t>
            </a:r>
            <a:r>
              <a:rPr lang="en-US" sz="3600" dirty="0" err="1" smtClean="0">
                <a:uFillTx/>
              </a:rPr>
              <a:t>película</a:t>
            </a:r>
            <a:r>
              <a:rPr lang="en-US" sz="3600" dirty="0" smtClean="0">
                <a:uFillTx/>
              </a:rPr>
              <a:t>. &gt;</a:t>
            </a:r>
          </a:p>
          <a:p>
            <a:pPr marL="742950" indent="-742950">
              <a:buAutoNum type="arabicPeriod"/>
            </a:pPr>
            <a:r>
              <a:rPr lang="en-US" sz="3600" dirty="0" smtClean="0">
                <a:uFillTx/>
              </a:rPr>
              <a:t>El </a:t>
            </a:r>
            <a:r>
              <a:rPr lang="en-US" sz="3600" dirty="0" err="1" smtClean="0">
                <a:uFillTx/>
              </a:rPr>
              <a:t>alumno</a:t>
            </a:r>
            <a:r>
              <a:rPr lang="en-US" sz="3600" dirty="0" smtClean="0">
                <a:uFillTx/>
              </a:rPr>
              <a:t> </a:t>
            </a:r>
            <a:r>
              <a:rPr lang="en-US" sz="3600" i="1" dirty="0" err="1" smtClean="0">
                <a:uFillTx/>
              </a:rPr>
              <a:t>contestó</a:t>
            </a:r>
            <a:r>
              <a:rPr lang="en-US" sz="3600" dirty="0" smtClean="0">
                <a:uFillTx/>
              </a:rPr>
              <a:t> a la </a:t>
            </a:r>
            <a:r>
              <a:rPr lang="en-US" sz="3600" dirty="0" err="1" smtClean="0">
                <a:uFillTx/>
              </a:rPr>
              <a:t>profesora</a:t>
            </a:r>
            <a:r>
              <a:rPr lang="en-US" sz="3600" dirty="0" smtClean="0">
                <a:uFillTx/>
              </a:rPr>
              <a:t>. &gt; </a:t>
            </a:r>
            <a:endParaRPr lang="en-US" sz="3600" dirty="0">
              <a:uFillTx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7010400" y="762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uFillTx/>
              </a:rPr>
              <a:t>estudiarás</a:t>
            </a:r>
            <a:endParaRPr lang="en-US" sz="3200" dirty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6134100" y="1370221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uFillTx/>
              </a:rPr>
              <a:t>  </a:t>
            </a:r>
            <a:r>
              <a:rPr lang="en-US" sz="3200" dirty="0" err="1" smtClean="0">
                <a:uFillTx/>
              </a:rPr>
              <a:t>estarán</a:t>
            </a:r>
            <a:endParaRPr lang="en-US" sz="3200" dirty="0">
              <a:uFillTx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5292968" y="1954996"/>
            <a:ext cx="2746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uFillTx/>
              </a:rPr>
              <a:t>  </a:t>
            </a:r>
            <a:r>
              <a:rPr lang="en-US" sz="3200" dirty="0" err="1" smtClean="0">
                <a:uFillTx/>
              </a:rPr>
              <a:t>terminará</a:t>
            </a:r>
            <a:endParaRPr lang="en-US" sz="3200" dirty="0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7315200" y="2501101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uFillTx/>
              </a:rPr>
              <a:t>  </a:t>
            </a:r>
            <a:r>
              <a:rPr lang="en-US" sz="3200" dirty="0" err="1" smtClean="0">
                <a:uFillTx/>
              </a:rPr>
              <a:t>iremos</a:t>
            </a:r>
            <a:endParaRPr lang="en-US" sz="3200" dirty="0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4953000" y="2971800"/>
            <a:ext cx="2746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uFillTx/>
              </a:rPr>
              <a:t>  </a:t>
            </a:r>
            <a:r>
              <a:rPr lang="en-US" sz="3200" dirty="0" err="1" smtClean="0">
                <a:uFillTx/>
              </a:rPr>
              <a:t>recibiré</a:t>
            </a:r>
            <a:endParaRPr lang="en-US" sz="3200" dirty="0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5292967" y="3574160"/>
            <a:ext cx="2746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uFillTx/>
              </a:rPr>
              <a:t>  </a:t>
            </a:r>
            <a:r>
              <a:rPr lang="en-US" sz="3200" dirty="0" err="1" smtClean="0">
                <a:uFillTx/>
              </a:rPr>
              <a:t>verán</a:t>
            </a:r>
            <a:endParaRPr lang="en-US" sz="3200" dirty="0"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6384680" y="4665785"/>
            <a:ext cx="2343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uFillTx/>
              </a:rPr>
              <a:t>  </a:t>
            </a:r>
            <a:r>
              <a:rPr lang="en-US" sz="3200" dirty="0" err="1" smtClean="0">
                <a:uFillTx/>
              </a:rPr>
              <a:t>contestará</a:t>
            </a:r>
            <a:endParaRPr lang="en-US" sz="3200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0" y="6096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¿</a:t>
            </a:r>
            <a:r>
              <a:rPr lang="en-US" sz="3600" dirty="0" err="1" smtClean="0">
                <a:uFillTx/>
              </a:rPr>
              <a:t>Cómo</a:t>
            </a:r>
            <a:r>
              <a:rPr lang="en-US" sz="3600" dirty="0" smtClean="0">
                <a:uFillTx/>
              </a:rPr>
              <a:t> se dice…?</a:t>
            </a:r>
            <a:endParaRPr lang="en-US" sz="3600" dirty="0">
              <a:uFillTx/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uFillTx/>
              </a:rPr>
              <a:t>He is probably at the recreation center.</a:t>
            </a:r>
          </a:p>
          <a:p>
            <a:endParaRPr lang="en-US" sz="3600" dirty="0" smtClean="0">
              <a:uFillTx/>
            </a:endParaRPr>
          </a:p>
          <a:p>
            <a:endParaRPr lang="en-US" sz="3600" dirty="0">
              <a:uFillTx/>
            </a:endParaRPr>
          </a:p>
          <a:p>
            <a:r>
              <a:rPr lang="en-US" sz="3600" dirty="0" smtClean="0">
                <a:uFillTx/>
              </a:rPr>
              <a:t>2. Are you going to participate in the Debate Club this year?</a:t>
            </a:r>
          </a:p>
          <a:p>
            <a:endParaRPr lang="en-US" sz="3600" dirty="0" smtClean="0">
              <a:uFillTx/>
            </a:endParaRPr>
          </a:p>
          <a:p>
            <a:endParaRPr lang="en-US" sz="3600" dirty="0">
              <a:uFillTx/>
            </a:endParaRPr>
          </a:p>
          <a:p>
            <a:r>
              <a:rPr lang="en-US" sz="3600" dirty="0" smtClean="0">
                <a:uFillTx/>
              </a:rPr>
              <a:t>3. They will collect stamps this year. </a:t>
            </a:r>
            <a:endParaRPr lang="en-US" sz="3600" dirty="0">
              <a:uFillTx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76200" y="18288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uFillTx/>
              </a:rPr>
              <a:t>Él</a:t>
            </a:r>
            <a:r>
              <a:rPr lang="en-US" sz="3200" i="1" dirty="0" smtClean="0">
                <a:uFillTx/>
              </a:rPr>
              <a:t> </a:t>
            </a:r>
            <a:r>
              <a:rPr lang="en-US" sz="3200" i="1" dirty="0" err="1" smtClean="0">
                <a:uFillTx/>
              </a:rPr>
              <a:t>estará</a:t>
            </a:r>
            <a:r>
              <a:rPr lang="en-US" sz="3200" i="1" dirty="0" smtClean="0">
                <a:uFillTx/>
              </a:rPr>
              <a:t> al </a:t>
            </a:r>
            <a:r>
              <a:rPr lang="en-US" sz="3200" i="1" dirty="0" err="1" smtClean="0">
                <a:uFillTx/>
              </a:rPr>
              <a:t>centro</a:t>
            </a:r>
            <a:r>
              <a:rPr lang="en-US" sz="3200" i="1" dirty="0" smtClean="0">
                <a:uFillTx/>
              </a:rPr>
              <a:t> </a:t>
            </a:r>
            <a:r>
              <a:rPr lang="en-US" sz="3200" i="1" dirty="0" err="1" smtClean="0">
                <a:uFillTx/>
              </a:rPr>
              <a:t>recreativo</a:t>
            </a:r>
            <a:r>
              <a:rPr lang="en-US" sz="3200" i="1" dirty="0" smtClean="0">
                <a:uFillTx/>
              </a:rPr>
              <a:t>. </a:t>
            </a:r>
            <a:endParaRPr lang="en-US" sz="3200" i="1" dirty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76200" y="4038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uFillTx/>
              </a:rPr>
              <a:t>¿Vas a </a:t>
            </a:r>
            <a:r>
              <a:rPr lang="en-US" sz="3200" i="1" dirty="0" err="1" smtClean="0">
                <a:uFillTx/>
              </a:rPr>
              <a:t>participar</a:t>
            </a:r>
            <a:r>
              <a:rPr lang="en-US" sz="3200" i="1" dirty="0" smtClean="0">
                <a:uFillTx/>
              </a:rPr>
              <a:t> en el club de debate </a:t>
            </a:r>
            <a:r>
              <a:rPr lang="en-US" sz="3200" i="1" dirty="0" err="1" smtClean="0">
                <a:uFillTx/>
              </a:rPr>
              <a:t>este</a:t>
            </a:r>
            <a:r>
              <a:rPr lang="en-US" sz="3200" i="1" dirty="0" smtClean="0">
                <a:uFillTx/>
              </a:rPr>
              <a:t> </a:t>
            </a:r>
            <a:r>
              <a:rPr lang="en-US" sz="3200" i="1" dirty="0" err="1" smtClean="0">
                <a:uFillTx/>
              </a:rPr>
              <a:t>año</a:t>
            </a:r>
            <a:r>
              <a:rPr lang="en-US" sz="3200" i="1" dirty="0" smtClean="0">
                <a:uFillTx/>
              </a:rPr>
              <a:t>? </a:t>
            </a:r>
            <a:endParaRPr lang="en-US" sz="3200" i="1" dirty="0">
              <a:uFillTx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76200" y="565860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uFillTx/>
              </a:rPr>
              <a:t>Coleccionarán</a:t>
            </a:r>
            <a:r>
              <a:rPr lang="en-US" sz="3200" i="1" dirty="0" smtClean="0">
                <a:uFillTx/>
              </a:rPr>
              <a:t> </a:t>
            </a:r>
            <a:r>
              <a:rPr lang="en-US" sz="3200" i="1" dirty="0" err="1" smtClean="0">
                <a:uFillTx/>
              </a:rPr>
              <a:t>estampillas</a:t>
            </a:r>
            <a:r>
              <a:rPr lang="en-US" sz="3200" i="1" dirty="0" smtClean="0">
                <a:uFillTx/>
              </a:rPr>
              <a:t> </a:t>
            </a:r>
            <a:r>
              <a:rPr lang="en-US" sz="3200" i="1" dirty="0" err="1" smtClean="0">
                <a:uFillTx/>
              </a:rPr>
              <a:t>este</a:t>
            </a:r>
            <a:r>
              <a:rPr lang="en-US" sz="3200" i="1" dirty="0" smtClean="0">
                <a:uFillTx/>
              </a:rPr>
              <a:t> </a:t>
            </a:r>
            <a:r>
              <a:rPr lang="en-US" sz="3200" i="1" dirty="0" err="1" smtClean="0">
                <a:uFillTx/>
              </a:rPr>
              <a:t>año</a:t>
            </a:r>
            <a:r>
              <a:rPr lang="en-US" sz="3200" i="1" dirty="0">
                <a:uFillTx/>
              </a:rPr>
              <a:t>.</a:t>
            </a:r>
            <a:r>
              <a:rPr lang="en-US" sz="3200" i="1" dirty="0" smtClean="0">
                <a:uFillTx/>
              </a:rPr>
              <a:t> </a:t>
            </a:r>
            <a:endParaRPr lang="en-US" sz="3200" i="1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A </a:t>
            </a:r>
            <a:r>
              <a:rPr lang="en-US" dirty="0" err="1" smtClean="0">
                <a:uFillTx/>
              </a:rPr>
              <a:t>practicar</a:t>
            </a:r>
            <a:r>
              <a:rPr lang="en-US" dirty="0" smtClean="0">
                <a:uFillTx/>
              </a:rPr>
              <a:t>….</a:t>
            </a:r>
            <a:endParaRPr lang="en-US" dirty="0">
              <a:uFillTx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1752600" y="2362200"/>
            <a:ext cx="6096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uFillTx/>
              </a:rPr>
              <a:t>I hope to get  an A in </a:t>
            </a:r>
            <a:r>
              <a:rPr lang="en-US" dirty="0" err="1" smtClean="0">
                <a:solidFill>
                  <a:srgbClr val="FFFFFF"/>
                </a:solidFill>
                <a:uFillTx/>
              </a:rPr>
              <a:t>spanish</a:t>
            </a:r>
            <a:r>
              <a:rPr lang="en-US" dirty="0" smtClean="0">
                <a:solidFill>
                  <a:srgbClr val="FFFFFF"/>
                </a:solidFill>
                <a:uFillTx/>
              </a:rPr>
              <a:t>.</a:t>
            </a:r>
          </a:p>
          <a:p>
            <a:endParaRPr lang="en-US" dirty="0">
              <a:solidFill>
                <a:srgbClr val="FFFFFF"/>
              </a:solidFill>
              <a:uFillTx/>
            </a:endParaRPr>
          </a:p>
          <a:p>
            <a:r>
              <a:rPr lang="en-US" dirty="0" smtClean="0">
                <a:solidFill>
                  <a:srgbClr val="FFFFFF"/>
                </a:solidFill>
                <a:uFillTx/>
              </a:rPr>
              <a:t>If  I get an A,  my parents will  give me a hug.</a:t>
            </a:r>
          </a:p>
          <a:p>
            <a:endParaRPr lang="en-US" dirty="0">
              <a:solidFill>
                <a:srgbClr val="FFFFFF"/>
              </a:solidFill>
              <a:uFillTx/>
            </a:endParaRPr>
          </a:p>
          <a:p>
            <a:r>
              <a:rPr lang="en-US" dirty="0" smtClean="0">
                <a:solidFill>
                  <a:srgbClr val="FFFFFF"/>
                </a:solidFill>
                <a:uFillTx/>
              </a:rPr>
              <a:t>She is probably  studying  geometry.</a:t>
            </a:r>
          </a:p>
          <a:p>
            <a:endParaRPr lang="en-US" dirty="0">
              <a:solidFill>
                <a:srgbClr val="FFFFFF"/>
              </a:solidFill>
              <a:uFillTx/>
            </a:endParaRPr>
          </a:p>
          <a:p>
            <a:r>
              <a:rPr lang="en-US" dirty="0" smtClean="0">
                <a:solidFill>
                  <a:srgbClr val="FFFFFF"/>
                </a:solidFill>
                <a:uFillTx/>
              </a:rPr>
              <a:t>I feel like  watching the  super bowl  on  Sunday.</a:t>
            </a:r>
          </a:p>
          <a:p>
            <a:endParaRPr lang="en-US" dirty="0">
              <a:solidFill>
                <a:srgbClr val="FFFFFF"/>
              </a:solidFill>
              <a:uFillTx/>
            </a:endParaRPr>
          </a:p>
          <a:p>
            <a:r>
              <a:rPr lang="en-US" dirty="0" smtClean="0">
                <a:solidFill>
                  <a:srgbClr val="FFFFFF"/>
                </a:solidFill>
                <a:uFillTx/>
              </a:rPr>
              <a:t>Will you come to my house and see the game?</a:t>
            </a:r>
          </a:p>
          <a:p>
            <a:endParaRPr lang="en-US" dirty="0" smtClean="0">
              <a:solidFill>
                <a:srgbClr val="FFFFFF"/>
              </a:solidFill>
              <a:uFillTx/>
            </a:endParaRPr>
          </a:p>
          <a:p>
            <a:r>
              <a:rPr lang="en-US" dirty="0" smtClean="0">
                <a:solidFill>
                  <a:srgbClr val="FFFFFF"/>
                </a:solidFill>
                <a:uFillTx/>
              </a:rPr>
              <a:t>If  Ofelia wants to, she will forgive her boyfriend.</a:t>
            </a:r>
          </a:p>
          <a:p>
            <a:endParaRPr lang="en-US" dirty="0">
              <a:solidFill>
                <a:srgbClr val="FFFFFF"/>
              </a:solidFill>
              <a:uFillTx/>
            </a:endParaRPr>
          </a:p>
          <a:p>
            <a:r>
              <a:rPr lang="en-US" dirty="0" smtClean="0">
                <a:solidFill>
                  <a:srgbClr val="FFFFFF"/>
                </a:solidFill>
                <a:uFillTx/>
              </a:rPr>
              <a:t>From now on, I will follow  (</a:t>
            </a:r>
            <a:r>
              <a:rPr lang="en-US" dirty="0" err="1" smtClean="0">
                <a:solidFill>
                  <a:srgbClr val="FFFFFF"/>
                </a:solidFill>
                <a:uFillTx/>
              </a:rPr>
              <a:t>seguir</a:t>
            </a:r>
            <a:r>
              <a:rPr lang="en-US" dirty="0" smtClean="0">
                <a:solidFill>
                  <a:srgbClr val="FFFFFF"/>
                </a:solidFill>
                <a:uFillTx/>
              </a:rPr>
              <a:t>) a balanced diet </a:t>
            </a:r>
          </a:p>
          <a:p>
            <a:endParaRPr lang="en-US" dirty="0">
              <a:solidFill>
                <a:srgbClr val="FFFFFF"/>
              </a:solidFill>
              <a:uFillTx/>
            </a:endParaRPr>
          </a:p>
          <a:p>
            <a:endParaRPr lang="en-US" dirty="0" smtClean="0">
              <a:solidFill>
                <a:srgbClr val="FFFFFF"/>
              </a:solidFill>
              <a:uFillTx/>
            </a:endParaRPr>
          </a:p>
          <a:p>
            <a:endParaRPr lang="en-US" dirty="0">
              <a:solidFill>
                <a:srgbClr val="FFFFFF"/>
              </a:solidFill>
              <a:uFillTx/>
            </a:endParaRPr>
          </a:p>
          <a:p>
            <a:endParaRPr lang="en-US" dirty="0">
              <a:solidFill>
                <a:srgbClr val="FFFFFF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uFillTx/>
              </a:rPr>
              <a:t>¿</a:t>
            </a:r>
            <a:r>
              <a:rPr lang="en-US" sz="4800" b="1" dirty="0" err="1" smtClean="0">
                <a:uFillTx/>
              </a:rPr>
              <a:t>Cómo</a:t>
            </a:r>
            <a:r>
              <a:rPr lang="en-US" sz="4800" b="1" dirty="0" smtClean="0">
                <a:uFillTx/>
              </a:rPr>
              <a:t> se forma</a:t>
            </a:r>
            <a:r>
              <a:rPr lang="en-US" b="1" dirty="0" smtClean="0">
                <a:uFillTx/>
              </a:rPr>
              <a:t>?</a:t>
            </a:r>
            <a:br>
              <a:rPr lang="en-US" b="1" dirty="0" smtClean="0">
                <a:uFillTx/>
              </a:rPr>
            </a:br>
            <a:r>
              <a:rPr lang="en-US" b="1" u="sng" dirty="0" smtClean="0">
                <a:uFillTx/>
              </a:rPr>
              <a:t>Los </a:t>
            </a:r>
            <a:r>
              <a:rPr lang="en-US" b="1" u="sng" dirty="0" err="1" smtClean="0">
                <a:uFillTx/>
              </a:rPr>
              <a:t>regulares</a:t>
            </a:r>
            <a:endParaRPr lang="en-US" b="1" u="sng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2438400" cy="762000"/>
          </a:xfrm>
        </p:spPr>
        <p:txBody>
          <a:bodyPr/>
          <a:lstStyle/>
          <a:p>
            <a:pPr>
              <a:buNone/>
            </a:pPr>
            <a:r>
              <a:rPr lang="en-US" sz="4400" dirty="0" err="1" smtClean="0">
                <a:uFillTx/>
              </a:rPr>
              <a:t>Infinitivo</a:t>
            </a:r>
            <a:r>
              <a:rPr lang="en-US" sz="3600" dirty="0" smtClean="0">
                <a:uFillTx/>
              </a:rPr>
              <a:t>     </a:t>
            </a:r>
            <a:endParaRPr lang="en-US" dirty="0" smtClean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2971800" y="22098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uFillTx/>
              </a:rPr>
              <a:t>+</a:t>
            </a:r>
            <a:endParaRPr lang="en-US" sz="4400" dirty="0">
              <a:uFillTx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4038600" y="16764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uFillTx/>
              </a:rPr>
              <a:t>é</a:t>
            </a: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3962400" y="24384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uFillTx/>
              </a:rPr>
              <a:t>ás</a:t>
            </a:r>
            <a:endParaRPr lang="en-US" sz="4400" dirty="0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3962400" y="33528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uFillTx/>
              </a:rPr>
              <a:t>á</a:t>
            </a:r>
            <a:endParaRPr lang="en-US" sz="4400" dirty="0"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5867400" y="16764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uFillTx/>
              </a:rPr>
              <a:t>emos</a:t>
            </a:r>
            <a:endParaRPr lang="en-US" sz="4400" dirty="0">
              <a:uFillTx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5867400" y="24384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uFillTx/>
              </a:rPr>
              <a:t>éis</a:t>
            </a:r>
            <a:endParaRPr lang="en-US" sz="4400" dirty="0">
              <a:uFillTx/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5867400" y="33528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uFillTx/>
              </a:rPr>
              <a:t>án</a:t>
            </a:r>
            <a:endParaRPr lang="en-US" sz="4400" dirty="0"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191000"/>
            <a:ext cx="8610600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</a:t>
            </a:r>
            <a:r>
              <a:rPr lang="en-US" sz="2400" i="1" dirty="0" smtClean="0"/>
              <a:t>will</a:t>
            </a:r>
            <a:r>
              <a:rPr lang="en-US" sz="2400" dirty="0" smtClean="0"/>
              <a:t> </a:t>
            </a:r>
            <a:r>
              <a:rPr lang="en-US" sz="2400" i="1" dirty="0" smtClean="0"/>
              <a:t>eat</a:t>
            </a:r>
            <a:r>
              <a:rPr lang="en-US" sz="2400" dirty="0" smtClean="0"/>
              <a:t> later</a:t>
            </a:r>
            <a:r>
              <a:rPr lang="en-US" dirty="0" smtClean="0"/>
              <a:t>.                  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i="1" u="sng" dirty="0" err="1" smtClean="0"/>
              <a:t>comeré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tarde</a:t>
            </a:r>
            <a:r>
              <a:rPr lang="en-US" sz="2400" dirty="0" smtClean="0"/>
              <a:t>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800600"/>
            <a:ext cx="8610600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She </a:t>
            </a:r>
            <a:r>
              <a:rPr lang="en-US" sz="2400" i="1" dirty="0" smtClean="0"/>
              <a:t>will</a:t>
            </a:r>
            <a:r>
              <a:rPr lang="en-US" sz="2400" dirty="0" smtClean="0"/>
              <a:t> </a:t>
            </a:r>
            <a:r>
              <a:rPr lang="en-US" sz="2400" i="1" dirty="0" smtClean="0"/>
              <a:t>study </a:t>
            </a:r>
            <a:r>
              <a:rPr lang="en-US" sz="2400" dirty="0" smtClean="0"/>
              <a:t>tonight</a:t>
            </a:r>
            <a:r>
              <a:rPr lang="en-US" dirty="0" smtClean="0"/>
              <a:t>.          </a:t>
            </a:r>
            <a:r>
              <a:rPr lang="en-US" sz="2400" dirty="0" smtClean="0"/>
              <a:t>Ella  </a:t>
            </a:r>
            <a:r>
              <a:rPr lang="en-US" sz="2400" i="1" u="sng" dirty="0" err="1" smtClean="0"/>
              <a:t>estudiará</a:t>
            </a:r>
            <a:r>
              <a:rPr lang="en-US" sz="2400" dirty="0" smtClean="0"/>
              <a:t> </a:t>
            </a:r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noche</a:t>
            </a:r>
            <a:r>
              <a:rPr lang="en-US" sz="2400" dirty="0" smtClean="0"/>
              <a:t>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410200"/>
            <a:ext cx="8610600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</a:t>
            </a:r>
            <a:r>
              <a:rPr lang="en-US" sz="2400" i="1" dirty="0" smtClean="0"/>
              <a:t>will</a:t>
            </a:r>
            <a:r>
              <a:rPr lang="en-US" sz="2400" dirty="0" smtClean="0"/>
              <a:t> </a:t>
            </a:r>
            <a:r>
              <a:rPr lang="en-US" sz="2400" i="1" dirty="0" smtClean="0"/>
              <a:t>go </a:t>
            </a:r>
            <a:r>
              <a:rPr lang="en-US" sz="2400" dirty="0" smtClean="0"/>
              <a:t>tomorrow</a:t>
            </a:r>
            <a:r>
              <a:rPr lang="en-US" dirty="0" smtClean="0"/>
              <a:t>.          </a:t>
            </a:r>
            <a:r>
              <a:rPr lang="en-US" sz="2400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i="1" u="sng" dirty="0" err="1" smtClean="0"/>
              <a:t>iremos</a:t>
            </a:r>
            <a:r>
              <a:rPr lang="en-US" sz="2400" i="1" u="sng" dirty="0" smtClean="0"/>
              <a:t> </a:t>
            </a:r>
            <a:r>
              <a:rPr lang="en-US" sz="2400" dirty="0" err="1" smtClean="0"/>
              <a:t>mañana</a:t>
            </a:r>
            <a:r>
              <a:rPr lang="en-US" sz="2400" dirty="0" smtClean="0"/>
              <a:t>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11" grpId="0"/>
      <p:bldP spid="13" grpId="0"/>
      <p:bldP spid="7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52400" y="4572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1. I will play tennis. </a:t>
            </a:r>
            <a:endParaRPr lang="en-US" sz="3600" dirty="0">
              <a:uFillTx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4114800" y="457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uFillTx/>
              </a:rPr>
              <a:t>Jugaré</a:t>
            </a:r>
            <a:r>
              <a:rPr lang="en-US" sz="3600" i="1" dirty="0" smtClean="0">
                <a:uFillTx/>
              </a:rPr>
              <a:t> al </a:t>
            </a:r>
            <a:r>
              <a:rPr lang="en-US" sz="3600" i="1" dirty="0" err="1" smtClean="0">
                <a:uFillTx/>
              </a:rPr>
              <a:t>tenis</a:t>
            </a:r>
            <a:r>
              <a:rPr lang="en-US" sz="3600" i="1" dirty="0" smtClean="0">
                <a:uFillTx/>
              </a:rPr>
              <a:t>. </a:t>
            </a:r>
            <a:endParaRPr lang="en-US" sz="3600" i="1" dirty="0">
              <a:uFillTx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158262" y="14478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2. She will go to the recreation center. </a:t>
            </a:r>
            <a:endParaRPr lang="en-US" sz="3600" dirty="0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211015" y="2111716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uFillTx/>
              </a:rPr>
              <a:t>Ella </a:t>
            </a:r>
            <a:r>
              <a:rPr lang="en-US" sz="3600" i="1" dirty="0" err="1" smtClean="0">
                <a:uFillTx/>
              </a:rPr>
              <a:t>irá</a:t>
            </a:r>
            <a:r>
              <a:rPr lang="en-US" sz="3600" i="1" dirty="0" smtClean="0">
                <a:uFillTx/>
              </a:rPr>
              <a:t> al </a:t>
            </a:r>
            <a:r>
              <a:rPr lang="en-US" sz="3600" i="1" dirty="0" err="1" smtClean="0">
                <a:uFillTx/>
              </a:rPr>
              <a:t>centro</a:t>
            </a:r>
            <a:r>
              <a:rPr lang="en-US" sz="3600" i="1" dirty="0" smtClean="0">
                <a:uFillTx/>
              </a:rPr>
              <a:t> </a:t>
            </a:r>
            <a:r>
              <a:rPr lang="en-US" sz="3600" i="1" dirty="0" err="1" smtClean="0">
                <a:uFillTx/>
              </a:rPr>
              <a:t>recreativo</a:t>
            </a:r>
            <a:r>
              <a:rPr lang="en-US" sz="3600" i="1" dirty="0" smtClean="0">
                <a:uFillTx/>
              </a:rPr>
              <a:t>. </a:t>
            </a:r>
            <a:endParaRPr lang="en-US" sz="3600" i="1" dirty="0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211015" y="3048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3. You will </a:t>
            </a:r>
            <a:r>
              <a:rPr lang="en-US" sz="3600" dirty="0" smtClean="0">
                <a:uFillTx/>
              </a:rPr>
              <a:t>call her tonight. </a:t>
            </a:r>
            <a:endParaRPr lang="en-US" sz="3600" dirty="0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234461" y="3694331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/>
              <a:t>Tú</a:t>
            </a:r>
            <a:r>
              <a:rPr lang="en-US" sz="3600" i="1" dirty="0" smtClean="0"/>
              <a:t> </a:t>
            </a:r>
            <a:r>
              <a:rPr lang="en-US" sz="3600" i="1" dirty="0" smtClean="0"/>
              <a:t>la </a:t>
            </a:r>
            <a:r>
              <a:rPr lang="en-US" sz="3600" i="1" dirty="0" err="1" smtClean="0"/>
              <a:t>llamarás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esta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noche</a:t>
            </a:r>
            <a:r>
              <a:rPr lang="en-US" sz="3600" dirty="0" smtClean="0">
                <a:uFillTx/>
              </a:rPr>
              <a:t>. </a:t>
            </a:r>
            <a:endParaRPr lang="en-US" sz="3600" dirty="0"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228600" y="472439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4. Will it rain?</a:t>
            </a:r>
            <a:endParaRPr lang="en-US" sz="3600" dirty="0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263769" y="53605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¿</a:t>
            </a:r>
            <a:r>
              <a:rPr lang="en-US" sz="3600" i="1" dirty="0" err="1" smtClean="0">
                <a:uFillTx/>
              </a:rPr>
              <a:t>Lloverá</a:t>
            </a:r>
            <a:r>
              <a:rPr lang="en-US" sz="3600" i="1" dirty="0" smtClean="0"/>
              <a:t>?</a:t>
            </a:r>
            <a:r>
              <a:rPr lang="en-US" sz="3600" i="1" dirty="0" smtClean="0">
                <a:uFillTx/>
              </a:rPr>
              <a:t> </a:t>
            </a:r>
            <a:endParaRPr lang="en-US" sz="3600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1752600" y="4572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uFillTx/>
              </a:rPr>
              <a:t>Los </a:t>
            </a:r>
            <a:r>
              <a:rPr lang="en-US" sz="4400" b="1" u="sng" dirty="0" err="1" smtClean="0">
                <a:uFillTx/>
              </a:rPr>
              <a:t>irregulares</a:t>
            </a:r>
            <a:endParaRPr lang="en-US" sz="4400" b="1" u="sng" dirty="0">
              <a:uFillTx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33400" y="1905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uFillTx/>
              </a:rPr>
              <a:t>Hay </a:t>
            </a:r>
            <a:r>
              <a:rPr lang="en-US" sz="4000" dirty="0" err="1" smtClean="0">
                <a:uFillTx/>
              </a:rPr>
              <a:t>tres</a:t>
            </a:r>
            <a:r>
              <a:rPr lang="en-US" sz="4000" dirty="0" smtClean="0">
                <a:uFillTx/>
              </a:rPr>
              <a:t> </a:t>
            </a:r>
            <a:r>
              <a:rPr lang="en-US" sz="4000" dirty="0" err="1" smtClean="0">
                <a:uFillTx/>
              </a:rPr>
              <a:t>grupos</a:t>
            </a:r>
            <a:r>
              <a:rPr lang="en-US" sz="4000" dirty="0" smtClean="0">
                <a:uFillTx/>
              </a:rPr>
              <a:t>…</a:t>
            </a:r>
            <a:endParaRPr lang="en-US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304800" y="6858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uFillTx/>
              </a:rPr>
              <a:t>Grupo</a:t>
            </a:r>
            <a:r>
              <a:rPr lang="en-US" sz="4400" dirty="0" smtClean="0">
                <a:uFillTx/>
              </a:rPr>
              <a:t> 1:   The hungry verbs  </a:t>
            </a:r>
            <a:endParaRPr lang="en-US" sz="4400" dirty="0">
              <a:uFillTx/>
            </a:endParaRPr>
          </a:p>
        </p:txBody>
      </p:sp>
      <p:pic>
        <p:nvPicPr>
          <p:cNvPr id="1026" name="Picture 2" descr="https://encrypted-tbn0.google.com/images?q=tbn:ANd9GcSjW-1vBrt0hoRbwyLJRNmUFwS_BDUnzTcxXES0_t1woWt4Yz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57200"/>
            <a:ext cx="2133600" cy="1308410"/>
          </a:xfrm>
          <a:prstGeom prst="rect">
            <a:avLst/>
          </a:prstGeom>
          <a:noFill/>
        </p:spPr>
      </p:pic>
      <p:sp>
        <p:nvSpPr>
          <p:cNvPr id="4" name="TextBox 3"/>
          <p:cNvSpPr txBox="1">
            <a:spLocks/>
          </p:cNvSpPr>
          <p:nvPr/>
        </p:nvSpPr>
        <p:spPr>
          <a:xfrm>
            <a:off x="609600" y="19812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uFillTx/>
              </a:rPr>
              <a:t>These verbs “eat” their vowels.</a:t>
            </a: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838200" y="42672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uFillTx/>
              </a:rPr>
              <a:t>sab</a:t>
            </a:r>
            <a:r>
              <a:rPr lang="en-US" sz="4400" dirty="0" smtClean="0">
                <a:solidFill>
                  <a:srgbClr val="FF0000"/>
                </a:solidFill>
                <a:uFillTx/>
              </a:rPr>
              <a:t>e</a:t>
            </a:r>
            <a:r>
              <a:rPr lang="en-US" sz="4400" dirty="0" smtClean="0">
                <a:uFillTx/>
              </a:rPr>
              <a:t>r  &gt; </a:t>
            </a:r>
            <a:r>
              <a:rPr lang="en-US" sz="4400" dirty="0" err="1" smtClean="0">
                <a:uFillTx/>
              </a:rPr>
              <a:t>sabr</a:t>
            </a:r>
            <a:r>
              <a:rPr lang="en-US" sz="4400" dirty="0" smtClean="0">
                <a:uFillTx/>
              </a:rPr>
              <a:t>___</a:t>
            </a:r>
            <a:endParaRPr lang="en-US" sz="4400" dirty="0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838200" y="4800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990600" y="4953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838200" y="35052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uFillTx/>
              </a:rPr>
              <a:t>quer</a:t>
            </a:r>
            <a:r>
              <a:rPr lang="en-US" sz="4400" dirty="0" err="1" smtClean="0">
                <a:solidFill>
                  <a:srgbClr val="FF0000"/>
                </a:solidFill>
                <a:uFillTx/>
              </a:rPr>
              <a:t>e</a:t>
            </a:r>
            <a:r>
              <a:rPr lang="en-US" sz="4400" dirty="0" err="1" smtClean="0">
                <a:uFillTx/>
              </a:rPr>
              <a:t>r</a:t>
            </a:r>
            <a:r>
              <a:rPr lang="en-US" sz="4400" dirty="0" smtClean="0">
                <a:uFillTx/>
              </a:rPr>
              <a:t>  &gt; </a:t>
            </a:r>
            <a:r>
              <a:rPr lang="en-US" sz="4400" dirty="0" err="1" smtClean="0">
                <a:uFillTx/>
              </a:rPr>
              <a:t>querr</a:t>
            </a:r>
            <a:r>
              <a:rPr lang="en-US" sz="4400" dirty="0" smtClean="0">
                <a:uFillTx/>
              </a:rPr>
              <a:t>___</a:t>
            </a:r>
            <a:endParaRPr lang="en-US" sz="4400" dirty="0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838200" y="28956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uFillTx/>
              </a:rPr>
              <a:t>pod</a:t>
            </a:r>
            <a:r>
              <a:rPr lang="en-US" sz="4400" dirty="0" err="1" smtClean="0">
                <a:solidFill>
                  <a:srgbClr val="FF0000"/>
                </a:solidFill>
                <a:uFillTx/>
              </a:rPr>
              <a:t>e</a:t>
            </a:r>
            <a:r>
              <a:rPr lang="en-US" sz="4400" dirty="0" err="1" smtClean="0">
                <a:uFillTx/>
              </a:rPr>
              <a:t>r</a:t>
            </a:r>
            <a:r>
              <a:rPr lang="en-US" sz="4400" dirty="0" smtClean="0">
                <a:uFillTx/>
              </a:rPr>
              <a:t>  &gt; </a:t>
            </a:r>
            <a:r>
              <a:rPr lang="en-US" sz="4400" dirty="0" err="1" smtClean="0">
                <a:uFillTx/>
              </a:rPr>
              <a:t>podr</a:t>
            </a:r>
            <a:r>
              <a:rPr lang="en-US" sz="4400" dirty="0" smtClean="0">
                <a:uFillTx/>
              </a:rPr>
              <a:t>___</a:t>
            </a:r>
            <a:endParaRPr lang="en-US" sz="4400" dirty="0">
              <a:uFillTx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6248400" y="2895600"/>
            <a:ext cx="2590800" cy="19389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uFillTx/>
              </a:rPr>
              <a:t>é         </a:t>
            </a:r>
            <a:r>
              <a:rPr lang="en-US" sz="4000" dirty="0" err="1" smtClean="0">
                <a:uFillTx/>
              </a:rPr>
              <a:t>emos</a:t>
            </a:r>
            <a:endParaRPr lang="en-US" sz="4000" dirty="0" smtClean="0">
              <a:uFillTx/>
            </a:endParaRPr>
          </a:p>
          <a:p>
            <a:r>
              <a:rPr lang="en-US" sz="4000" dirty="0" err="1" smtClean="0">
                <a:uFillTx/>
              </a:rPr>
              <a:t>ás</a:t>
            </a:r>
            <a:r>
              <a:rPr lang="en-US" sz="4000" dirty="0" smtClean="0">
                <a:uFillTx/>
              </a:rPr>
              <a:t>       </a:t>
            </a:r>
            <a:r>
              <a:rPr lang="en-US" sz="4000" dirty="0" err="1" smtClean="0">
                <a:uFillTx/>
              </a:rPr>
              <a:t>éis</a:t>
            </a:r>
            <a:endParaRPr lang="en-US" sz="4000" dirty="0" smtClean="0">
              <a:uFillTx/>
            </a:endParaRPr>
          </a:p>
          <a:p>
            <a:r>
              <a:rPr lang="en-US" sz="4000" dirty="0" smtClean="0">
                <a:uFillTx/>
              </a:rPr>
              <a:t>á         </a:t>
            </a:r>
            <a:r>
              <a:rPr lang="en-US" sz="4000" dirty="0" err="1" smtClean="0">
                <a:uFillTx/>
              </a:rPr>
              <a:t>án</a:t>
            </a:r>
            <a:r>
              <a:rPr lang="en-US" sz="4000" dirty="0" smtClean="0">
                <a:uFillTx/>
              </a:rPr>
              <a:t>  </a:t>
            </a:r>
            <a:endParaRPr lang="en-US" sz="4000" dirty="0">
              <a:uFillTx/>
            </a:endParaRP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5281246" y="3327212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uFillTx/>
              </a:rPr>
              <a:t>+</a:t>
            </a:r>
          </a:p>
          <a:p>
            <a:endParaRPr lang="en-US" dirty="0">
              <a:uFillTx/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844062" y="5036641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uFillTx/>
              </a:rPr>
              <a:t>cab</a:t>
            </a:r>
            <a:r>
              <a:rPr lang="en-US" sz="4400" dirty="0" smtClean="0">
                <a:solidFill>
                  <a:srgbClr val="FF0000"/>
                </a:solidFill>
                <a:uFillTx/>
              </a:rPr>
              <a:t>e</a:t>
            </a:r>
            <a:r>
              <a:rPr lang="en-US" sz="4400" dirty="0" smtClean="0">
                <a:uFillTx/>
              </a:rPr>
              <a:t>r  &gt; </a:t>
            </a:r>
            <a:r>
              <a:rPr lang="en-US" sz="4400" dirty="0" err="1" smtClean="0">
                <a:uFillTx/>
              </a:rPr>
              <a:t>cabr</a:t>
            </a:r>
            <a:r>
              <a:rPr lang="en-US" sz="4400" dirty="0" smtClean="0">
                <a:uFillTx/>
              </a:rPr>
              <a:t>___</a:t>
            </a:r>
            <a:endParaRPr lang="en-US" sz="4400" dirty="0"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5806082"/>
            <a:ext cx="40943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/>
              <a:t>hab</a:t>
            </a:r>
            <a:r>
              <a:rPr lang="en-US" sz="4400" dirty="0" err="1" smtClean="0">
                <a:solidFill>
                  <a:srgbClr val="FF0000"/>
                </a:solidFill>
              </a:rPr>
              <a:t>e</a:t>
            </a:r>
            <a:r>
              <a:rPr lang="en-US" sz="4400" dirty="0" err="1" smtClean="0"/>
              <a:t>r</a:t>
            </a:r>
            <a:r>
              <a:rPr lang="en-US" sz="4400" dirty="0" smtClean="0"/>
              <a:t>  </a:t>
            </a:r>
            <a:r>
              <a:rPr lang="en-US" sz="4400" dirty="0"/>
              <a:t>&gt; </a:t>
            </a:r>
            <a:r>
              <a:rPr lang="en-US" sz="4400" dirty="0" err="1" smtClean="0"/>
              <a:t>habr</a:t>
            </a:r>
            <a:r>
              <a:rPr lang="en-US" sz="4400" dirty="0"/>
              <a:t>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 animBg="1"/>
      <p:bldP spid="12" grpId="0"/>
      <p:bldP spid="1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381000" y="3048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uFillTx/>
              </a:rPr>
              <a:t>Grupo</a:t>
            </a:r>
            <a:r>
              <a:rPr lang="en-US" sz="4400" dirty="0" smtClean="0">
                <a:uFillTx/>
              </a:rPr>
              <a:t> 2: The Discontent Verbs</a:t>
            </a:r>
            <a:endParaRPr lang="en-US" sz="4400" dirty="0">
              <a:uFillTx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152400" y="12192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uFillTx/>
              </a:rPr>
              <a:t>The vowels are discontent, they want to be “D’s”</a:t>
            </a:r>
            <a:endParaRPr lang="en-US" sz="4000" dirty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066800" y="2667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uFillTx/>
              </a:rPr>
              <a:t>pon</a:t>
            </a:r>
            <a:r>
              <a:rPr lang="en-US" sz="4000" dirty="0" err="1" smtClean="0">
                <a:solidFill>
                  <a:srgbClr val="FF0000"/>
                </a:solidFill>
                <a:uFillTx/>
              </a:rPr>
              <a:t>e</a:t>
            </a:r>
            <a:r>
              <a:rPr lang="en-US" sz="4000" dirty="0" err="1" smtClean="0">
                <a:uFillTx/>
              </a:rPr>
              <a:t>r</a:t>
            </a:r>
            <a:r>
              <a:rPr lang="en-US" sz="4000" dirty="0" smtClean="0">
                <a:uFillTx/>
              </a:rPr>
              <a:t> &gt; </a:t>
            </a:r>
            <a:r>
              <a:rPr lang="en-US" sz="4000" dirty="0" err="1" smtClean="0">
                <a:uFillTx/>
              </a:rPr>
              <a:t>pon</a:t>
            </a:r>
            <a:r>
              <a:rPr lang="en-US" sz="4000" dirty="0" err="1" smtClean="0">
                <a:solidFill>
                  <a:srgbClr val="FF0000"/>
                </a:solidFill>
                <a:uFillTx/>
              </a:rPr>
              <a:t>d</a:t>
            </a:r>
            <a:r>
              <a:rPr lang="en-US" sz="4000" dirty="0" err="1" smtClean="0">
                <a:uFillTx/>
              </a:rPr>
              <a:t>r</a:t>
            </a:r>
            <a:r>
              <a:rPr lang="en-US" sz="4000" dirty="0" smtClean="0">
                <a:uFillTx/>
              </a:rPr>
              <a:t>__</a:t>
            </a:r>
            <a:endParaRPr lang="en-US" sz="4000" dirty="0">
              <a:uFillTx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1066800" y="33528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uFillTx/>
              </a:rPr>
              <a:t>ten</a:t>
            </a:r>
            <a:r>
              <a:rPr lang="en-US" sz="4000" dirty="0" err="1" smtClean="0">
                <a:solidFill>
                  <a:srgbClr val="FF0000"/>
                </a:solidFill>
                <a:uFillTx/>
              </a:rPr>
              <a:t>e</a:t>
            </a:r>
            <a:r>
              <a:rPr lang="en-US" sz="4000" dirty="0" err="1" smtClean="0">
                <a:uFillTx/>
              </a:rPr>
              <a:t>r</a:t>
            </a:r>
            <a:r>
              <a:rPr lang="en-US" sz="4000" dirty="0" smtClean="0">
                <a:uFillTx/>
              </a:rPr>
              <a:t> &gt; </a:t>
            </a:r>
            <a:r>
              <a:rPr lang="en-US" sz="4000" dirty="0" err="1" smtClean="0">
                <a:uFillTx/>
              </a:rPr>
              <a:t>ten</a:t>
            </a:r>
            <a:r>
              <a:rPr lang="en-US" sz="4000" dirty="0" err="1" smtClean="0">
                <a:solidFill>
                  <a:srgbClr val="FF0000"/>
                </a:solidFill>
                <a:uFillTx/>
              </a:rPr>
              <a:t>d</a:t>
            </a:r>
            <a:r>
              <a:rPr lang="en-US" sz="4000" dirty="0" err="1" smtClean="0">
                <a:uFillTx/>
              </a:rPr>
              <a:t>r</a:t>
            </a:r>
            <a:r>
              <a:rPr lang="en-US" sz="4000" dirty="0" smtClean="0">
                <a:uFillTx/>
              </a:rPr>
              <a:t>__</a:t>
            </a:r>
            <a:endParaRPr lang="en-US" sz="4000" dirty="0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1066800" y="4038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uFillTx/>
              </a:rPr>
              <a:t>ven</a:t>
            </a:r>
            <a:r>
              <a:rPr lang="en-US" sz="4000" dirty="0" err="1">
                <a:solidFill>
                  <a:srgbClr val="FF0000"/>
                </a:solidFill>
                <a:uFillTx/>
              </a:rPr>
              <a:t>i</a:t>
            </a:r>
            <a:r>
              <a:rPr lang="en-US" sz="4000" dirty="0" err="1" smtClean="0">
                <a:uFillTx/>
              </a:rPr>
              <a:t>r</a:t>
            </a:r>
            <a:r>
              <a:rPr lang="en-US" sz="4000" dirty="0" smtClean="0">
                <a:uFillTx/>
              </a:rPr>
              <a:t> &gt; </a:t>
            </a:r>
            <a:r>
              <a:rPr lang="en-US" sz="4000" dirty="0" err="1" smtClean="0">
                <a:uFillTx/>
              </a:rPr>
              <a:t>ven</a:t>
            </a:r>
            <a:r>
              <a:rPr lang="en-US" sz="4000" dirty="0" err="1" smtClean="0">
                <a:solidFill>
                  <a:srgbClr val="FF0000"/>
                </a:solidFill>
                <a:uFillTx/>
              </a:rPr>
              <a:t>d</a:t>
            </a:r>
            <a:r>
              <a:rPr lang="en-US" sz="4000" dirty="0" err="1" smtClean="0">
                <a:uFillTx/>
              </a:rPr>
              <a:t>r</a:t>
            </a:r>
            <a:r>
              <a:rPr lang="en-US" sz="4000" dirty="0" smtClean="0">
                <a:uFillTx/>
              </a:rPr>
              <a:t>__</a:t>
            </a:r>
            <a:endParaRPr lang="en-US" sz="4000" dirty="0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1066800" y="48006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uFillTx/>
              </a:rPr>
              <a:t>sal</a:t>
            </a:r>
            <a:r>
              <a:rPr lang="en-US" sz="4000" dirty="0" err="1" smtClean="0">
                <a:solidFill>
                  <a:srgbClr val="FF0000"/>
                </a:solidFill>
                <a:uFillTx/>
              </a:rPr>
              <a:t>i</a:t>
            </a:r>
            <a:r>
              <a:rPr lang="en-US" sz="4000" dirty="0" err="1" smtClean="0">
                <a:uFillTx/>
              </a:rPr>
              <a:t>r</a:t>
            </a:r>
            <a:r>
              <a:rPr lang="en-US" sz="4000" dirty="0" smtClean="0">
                <a:uFillTx/>
              </a:rPr>
              <a:t> &gt; </a:t>
            </a:r>
            <a:r>
              <a:rPr lang="en-US" sz="4000" dirty="0" err="1" smtClean="0">
                <a:uFillTx/>
              </a:rPr>
              <a:t>sal</a:t>
            </a:r>
            <a:r>
              <a:rPr lang="en-US" sz="4000" dirty="0" err="1" smtClean="0">
                <a:solidFill>
                  <a:srgbClr val="FF0000"/>
                </a:solidFill>
                <a:uFillTx/>
              </a:rPr>
              <a:t>d</a:t>
            </a:r>
            <a:r>
              <a:rPr lang="en-US" sz="4000" dirty="0" err="1" smtClean="0">
                <a:uFillTx/>
              </a:rPr>
              <a:t>r</a:t>
            </a:r>
            <a:r>
              <a:rPr lang="en-US" sz="4000" dirty="0" smtClean="0">
                <a:uFillTx/>
              </a:rPr>
              <a:t>__</a:t>
            </a:r>
            <a:endParaRPr lang="en-US" sz="4000" dirty="0">
              <a:uFillTx/>
            </a:endParaRPr>
          </a:p>
        </p:txBody>
      </p:sp>
      <p:pic>
        <p:nvPicPr>
          <p:cNvPr id="18434" name="Picture 2" descr="http://cache.gawker.com/assets/images/7/2009/08/sad-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143000" cy="1143000"/>
          </a:xfrm>
          <a:prstGeom prst="rect">
            <a:avLst/>
          </a:prstGeom>
          <a:noFill/>
        </p:spPr>
      </p:pic>
      <p:sp>
        <p:nvSpPr>
          <p:cNvPr id="10" name="TextBox 9"/>
          <p:cNvSpPr txBox="1">
            <a:spLocks/>
          </p:cNvSpPr>
          <p:nvPr/>
        </p:nvSpPr>
        <p:spPr>
          <a:xfrm>
            <a:off x="6248400" y="2895600"/>
            <a:ext cx="2590800" cy="19389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uFillTx/>
              </a:rPr>
              <a:t>é         </a:t>
            </a:r>
            <a:r>
              <a:rPr lang="en-US" sz="4000" dirty="0" err="1" smtClean="0">
                <a:uFillTx/>
              </a:rPr>
              <a:t>emos</a:t>
            </a:r>
            <a:endParaRPr lang="en-US" sz="4000" dirty="0" smtClean="0">
              <a:uFillTx/>
            </a:endParaRPr>
          </a:p>
          <a:p>
            <a:r>
              <a:rPr lang="en-US" sz="4000" dirty="0" err="1" smtClean="0">
                <a:uFillTx/>
              </a:rPr>
              <a:t>ás</a:t>
            </a:r>
            <a:r>
              <a:rPr lang="en-US" sz="4000" dirty="0" smtClean="0">
                <a:uFillTx/>
              </a:rPr>
              <a:t>       </a:t>
            </a:r>
            <a:r>
              <a:rPr lang="en-US" sz="4000" dirty="0" err="1" smtClean="0">
                <a:uFillTx/>
              </a:rPr>
              <a:t>éis</a:t>
            </a:r>
            <a:endParaRPr lang="en-US" sz="4000" dirty="0" smtClean="0">
              <a:uFillTx/>
            </a:endParaRPr>
          </a:p>
          <a:p>
            <a:r>
              <a:rPr lang="en-US" sz="4000" dirty="0" smtClean="0">
                <a:uFillTx/>
              </a:rPr>
              <a:t>á         </a:t>
            </a:r>
            <a:r>
              <a:rPr lang="en-US" sz="4000" dirty="0" err="1" smtClean="0">
                <a:uFillTx/>
              </a:rPr>
              <a:t>án</a:t>
            </a:r>
            <a:r>
              <a:rPr lang="en-US" sz="4000" dirty="0" smtClean="0">
                <a:uFillTx/>
              </a:rPr>
              <a:t>  </a:t>
            </a:r>
            <a:endParaRPr lang="en-US" sz="4000" dirty="0">
              <a:uFillTx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5029200" y="3200400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uFillTx/>
              </a:rPr>
              <a:t>+</a:t>
            </a:r>
          </a:p>
          <a:p>
            <a:endParaRPr lang="en-US" dirty="0">
              <a:uFillTx/>
            </a:endParaRP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1090246" y="5508486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uFillTx/>
              </a:rPr>
              <a:t>val</a:t>
            </a:r>
            <a:r>
              <a:rPr lang="en-US" sz="4000" dirty="0" err="1">
                <a:solidFill>
                  <a:srgbClr val="FF0000"/>
                </a:solidFill>
                <a:uFillTx/>
              </a:rPr>
              <a:t>e</a:t>
            </a:r>
            <a:r>
              <a:rPr lang="en-US" sz="4000" dirty="0" err="1" smtClean="0">
                <a:uFillTx/>
              </a:rPr>
              <a:t>r</a:t>
            </a:r>
            <a:r>
              <a:rPr lang="en-US" sz="4000" dirty="0" smtClean="0">
                <a:uFillTx/>
              </a:rPr>
              <a:t> &gt; </a:t>
            </a:r>
            <a:r>
              <a:rPr lang="en-US" sz="4000" dirty="0" err="1">
                <a:uFillTx/>
              </a:rPr>
              <a:t>v</a:t>
            </a:r>
            <a:r>
              <a:rPr lang="en-US" sz="4000" dirty="0" err="1" smtClean="0">
                <a:uFillTx/>
              </a:rPr>
              <a:t>al</a:t>
            </a:r>
            <a:r>
              <a:rPr lang="en-US" sz="4000" dirty="0" err="1" smtClean="0">
                <a:solidFill>
                  <a:srgbClr val="FF0000"/>
                </a:solidFill>
                <a:uFillTx/>
              </a:rPr>
              <a:t>d</a:t>
            </a:r>
            <a:r>
              <a:rPr lang="en-US" sz="4000" dirty="0" err="1" smtClean="0">
                <a:uFillTx/>
              </a:rPr>
              <a:t>r</a:t>
            </a:r>
            <a:r>
              <a:rPr lang="en-US" sz="4000" dirty="0" smtClean="0">
                <a:uFillTx/>
              </a:rPr>
              <a:t>__</a:t>
            </a:r>
            <a:endParaRPr lang="en-US" sz="4000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304800" y="3810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uFillTx/>
              </a:rPr>
              <a:t>Grupo</a:t>
            </a:r>
            <a:r>
              <a:rPr lang="en-US" sz="4000" dirty="0" smtClean="0">
                <a:uFillTx/>
              </a:rPr>
              <a:t> 3: The </a:t>
            </a:r>
            <a:r>
              <a:rPr lang="en-US" sz="4000" dirty="0" smtClean="0">
                <a:solidFill>
                  <a:srgbClr val="FF0000"/>
                </a:solidFill>
                <a:uFillTx/>
              </a:rPr>
              <a:t>dir</a:t>
            </a:r>
            <a:r>
              <a:rPr lang="en-US" sz="4000" dirty="0" smtClean="0">
                <a:uFillTx/>
              </a:rPr>
              <a:t>ty </a:t>
            </a:r>
            <a:r>
              <a:rPr lang="en-US" sz="4000" dirty="0" smtClean="0">
                <a:solidFill>
                  <a:srgbClr val="FF0000"/>
                </a:solidFill>
                <a:uFillTx/>
              </a:rPr>
              <a:t>har</a:t>
            </a:r>
            <a:r>
              <a:rPr lang="en-US" sz="4000" dirty="0" smtClean="0">
                <a:uFillTx/>
              </a:rPr>
              <a:t>ry group</a:t>
            </a:r>
            <a:endParaRPr lang="en-US" sz="4000" dirty="0">
              <a:uFillTx/>
            </a:endParaRPr>
          </a:p>
        </p:txBody>
      </p:sp>
      <p:pic>
        <p:nvPicPr>
          <p:cNvPr id="17410" name="Picture 2" descr="http://www.seriousland.com/Dirty_Har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295400"/>
            <a:ext cx="2244246" cy="3276600"/>
          </a:xfrm>
          <a:prstGeom prst="rect">
            <a:avLst/>
          </a:prstGeom>
          <a:noFill/>
        </p:spPr>
      </p:pic>
      <p:sp>
        <p:nvSpPr>
          <p:cNvPr id="5" name="TextBox 4"/>
          <p:cNvSpPr txBox="1">
            <a:spLocks/>
          </p:cNvSpPr>
          <p:nvPr/>
        </p:nvSpPr>
        <p:spPr>
          <a:xfrm>
            <a:off x="304800" y="13716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uFillTx/>
              </a:rPr>
              <a:t>The </a:t>
            </a:r>
            <a:r>
              <a:rPr lang="en-US" sz="4000" dirty="0" smtClean="0">
                <a:solidFill>
                  <a:srgbClr val="FF0000"/>
                </a:solidFill>
                <a:uFillTx/>
              </a:rPr>
              <a:t>E</a:t>
            </a:r>
            <a:r>
              <a:rPr lang="en-US" sz="4000" dirty="0" smtClean="0">
                <a:uFillTx/>
              </a:rPr>
              <a:t> and </a:t>
            </a:r>
            <a:r>
              <a:rPr lang="en-US" sz="4000" dirty="0" smtClean="0">
                <a:solidFill>
                  <a:srgbClr val="FF0000"/>
                </a:solidFill>
                <a:uFillTx/>
              </a:rPr>
              <a:t>C</a:t>
            </a:r>
            <a:r>
              <a:rPr lang="en-US" sz="4000" dirty="0" smtClean="0">
                <a:uFillTx/>
              </a:rPr>
              <a:t> are dropped. </a:t>
            </a:r>
            <a:endParaRPr lang="en-US" sz="4000" dirty="0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381000" y="24384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uFillTx/>
              </a:rPr>
              <a:t>d</a:t>
            </a:r>
            <a:r>
              <a:rPr lang="en-US" sz="4000" dirty="0" err="1" smtClean="0">
                <a:solidFill>
                  <a:srgbClr val="FF0000"/>
                </a:solidFill>
                <a:uFillTx/>
              </a:rPr>
              <a:t>ec</a:t>
            </a:r>
            <a:r>
              <a:rPr lang="en-US" sz="4000" dirty="0" err="1" smtClean="0">
                <a:uFillTx/>
              </a:rPr>
              <a:t>ir</a:t>
            </a:r>
            <a:r>
              <a:rPr lang="en-US" sz="4000" dirty="0" smtClean="0">
                <a:uFillTx/>
              </a:rPr>
              <a:t> &gt; di</a:t>
            </a:r>
            <a:r>
              <a:rPr lang="en-US" sz="4000" dirty="0">
                <a:uFillTx/>
              </a:rPr>
              <a:t>r</a:t>
            </a:r>
            <a:r>
              <a:rPr lang="en-US" sz="4000" dirty="0" smtClean="0">
                <a:uFillTx/>
              </a:rPr>
              <a:t>__</a:t>
            </a:r>
            <a:endParaRPr lang="en-US" sz="4000" dirty="0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381000" y="3429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uFillTx/>
              </a:rPr>
              <a:t>ha</a:t>
            </a:r>
            <a:r>
              <a:rPr lang="en-US" sz="4000" dirty="0" err="1" smtClean="0">
                <a:solidFill>
                  <a:srgbClr val="FF0000"/>
                </a:solidFill>
                <a:uFillTx/>
              </a:rPr>
              <a:t>ce</a:t>
            </a:r>
            <a:r>
              <a:rPr lang="en-US" sz="4000" dirty="0" err="1" smtClean="0">
                <a:uFillTx/>
              </a:rPr>
              <a:t>r</a:t>
            </a:r>
            <a:r>
              <a:rPr lang="en-US" sz="4000" dirty="0" smtClean="0">
                <a:uFillTx/>
              </a:rPr>
              <a:t> &gt; </a:t>
            </a:r>
            <a:r>
              <a:rPr lang="en-US" sz="4000" dirty="0" err="1" smtClean="0">
                <a:uFillTx/>
              </a:rPr>
              <a:t>har</a:t>
            </a:r>
            <a:r>
              <a:rPr lang="en-US" sz="4000" dirty="0" smtClean="0">
                <a:uFillTx/>
              </a:rPr>
              <a:t>__</a:t>
            </a:r>
            <a:endParaRPr lang="en-US" sz="4000" dirty="0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3276600" y="2514600"/>
            <a:ext cx="68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uFillTx/>
              </a:rPr>
              <a:t>+</a:t>
            </a:r>
          </a:p>
          <a:p>
            <a:endParaRPr lang="en-US" dirty="0">
              <a:uFillTx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3810000" y="2286000"/>
            <a:ext cx="2590800" cy="19389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uFillTx/>
              </a:rPr>
              <a:t>é         </a:t>
            </a:r>
            <a:r>
              <a:rPr lang="en-US" sz="4000" dirty="0" err="1" smtClean="0">
                <a:uFillTx/>
              </a:rPr>
              <a:t>emos</a:t>
            </a:r>
            <a:endParaRPr lang="en-US" sz="4000" dirty="0" smtClean="0">
              <a:uFillTx/>
            </a:endParaRPr>
          </a:p>
          <a:p>
            <a:r>
              <a:rPr lang="en-US" sz="4000" dirty="0" err="1" smtClean="0">
                <a:uFillTx/>
              </a:rPr>
              <a:t>ás</a:t>
            </a:r>
            <a:r>
              <a:rPr lang="en-US" sz="4000" dirty="0" smtClean="0">
                <a:uFillTx/>
              </a:rPr>
              <a:t>       </a:t>
            </a:r>
            <a:r>
              <a:rPr lang="en-US" sz="4000" dirty="0" err="1" smtClean="0">
                <a:uFillTx/>
              </a:rPr>
              <a:t>éis</a:t>
            </a:r>
            <a:endParaRPr lang="en-US" sz="4000" dirty="0" smtClean="0">
              <a:uFillTx/>
            </a:endParaRPr>
          </a:p>
          <a:p>
            <a:r>
              <a:rPr lang="en-US" sz="4000" dirty="0" smtClean="0">
                <a:uFillTx/>
              </a:rPr>
              <a:t>á         </a:t>
            </a:r>
            <a:r>
              <a:rPr lang="en-US" sz="4000" dirty="0" err="1" smtClean="0">
                <a:uFillTx/>
              </a:rPr>
              <a:t>án</a:t>
            </a:r>
            <a:r>
              <a:rPr lang="en-US" sz="4000" dirty="0" smtClean="0">
                <a:uFillTx/>
              </a:rPr>
              <a:t>  </a:t>
            </a:r>
            <a:endParaRPr lang="en-US" sz="4000" dirty="0"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446" y="4724400"/>
            <a:ext cx="1729154" cy="172915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>
            <a:spLocks/>
          </p:cNvSpPr>
          <p:nvPr/>
        </p:nvSpPr>
        <p:spPr>
          <a:xfrm>
            <a:off x="2286000" y="5181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Or </a:t>
            </a:r>
            <a:r>
              <a:rPr lang="en-US" sz="3600" b="1" u="sng" dirty="0" smtClean="0">
                <a:uFillTx/>
              </a:rPr>
              <a:t>dir</a:t>
            </a:r>
            <a:r>
              <a:rPr lang="en-US" sz="3600" dirty="0" smtClean="0">
                <a:uFillTx/>
              </a:rPr>
              <a:t>ty </a:t>
            </a:r>
            <a:r>
              <a:rPr lang="en-US" sz="3600" b="1" u="sng" dirty="0" smtClean="0">
                <a:uFillTx/>
              </a:rPr>
              <a:t>har</a:t>
            </a:r>
            <a:r>
              <a:rPr lang="en-US" sz="3600" dirty="0" smtClean="0">
                <a:uFillTx/>
              </a:rPr>
              <a:t>e</a:t>
            </a:r>
            <a:endParaRPr lang="en-US" sz="3600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381000" y="291888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1. </a:t>
            </a:r>
            <a:r>
              <a:rPr lang="en-US" sz="3600" b="1" dirty="0"/>
              <a:t>He will make a mistake</a:t>
            </a:r>
            <a:r>
              <a:rPr lang="en-US" sz="3600" dirty="0" smtClean="0">
                <a:uFillTx/>
              </a:rPr>
              <a:t>. </a:t>
            </a:r>
            <a:endParaRPr lang="en-US" sz="3600" dirty="0">
              <a:uFillTx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914400" y="919834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/>
              <a:t>Él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cometerá</a:t>
            </a:r>
            <a:r>
              <a:rPr lang="en-US" sz="3600" i="1" dirty="0" smtClean="0"/>
              <a:t> un error</a:t>
            </a:r>
            <a:r>
              <a:rPr lang="en-US" sz="3600" i="1" dirty="0" smtClean="0">
                <a:uFillTx/>
              </a:rPr>
              <a:t>.</a:t>
            </a:r>
          </a:p>
          <a:p>
            <a:r>
              <a:rPr lang="en-US" sz="3600" i="1" dirty="0" smtClean="0">
                <a:uFillTx/>
              </a:rPr>
              <a:t> </a:t>
            </a:r>
            <a:endParaRPr lang="en-US" sz="3600" i="1" dirty="0">
              <a:uFillTx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416520" y="1487268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2. </a:t>
            </a:r>
            <a:r>
              <a:rPr lang="en-US" sz="3600" b="1" dirty="0"/>
              <a:t>We will stop speaking to one another. </a:t>
            </a:r>
            <a:endParaRPr lang="en-US" sz="3600" dirty="0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838200" y="213359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uFillTx/>
              </a:rPr>
              <a:t>Dejaremos</a:t>
            </a:r>
            <a:r>
              <a:rPr lang="en-US" sz="3600" i="1" dirty="0" smtClean="0">
                <a:uFillTx/>
              </a:rPr>
              <a:t> de </a:t>
            </a:r>
            <a:r>
              <a:rPr lang="en-US" sz="3600" i="1" dirty="0" err="1" smtClean="0">
                <a:uFillTx/>
              </a:rPr>
              <a:t>hablarnos</a:t>
            </a:r>
            <a:r>
              <a:rPr lang="en-US" sz="3600" i="1" dirty="0" smtClean="0">
                <a:uFillTx/>
              </a:rPr>
              <a:t>. </a:t>
            </a:r>
            <a:endParaRPr lang="en-US" sz="3600" i="1" dirty="0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418356" y="2820462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3. </a:t>
            </a:r>
            <a:r>
              <a:rPr lang="en-US" sz="3600" b="1" dirty="0" smtClean="0"/>
              <a:t>He will kiss her.</a:t>
            </a:r>
            <a:r>
              <a:rPr lang="en-US" sz="3600" dirty="0" smtClean="0">
                <a:uFillTx/>
              </a:rPr>
              <a:t> </a:t>
            </a:r>
            <a:endParaRPr lang="en-US" sz="3600" dirty="0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871251" y="3426261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/>
              <a:t>Él</a:t>
            </a:r>
            <a:r>
              <a:rPr lang="en-US" sz="3600" i="1" dirty="0" smtClean="0"/>
              <a:t> la </a:t>
            </a:r>
            <a:r>
              <a:rPr lang="en-US" sz="3600" i="1" dirty="0" err="1" smtClean="0"/>
              <a:t>besará</a:t>
            </a:r>
            <a:r>
              <a:rPr lang="en-US" sz="3600" dirty="0" smtClean="0">
                <a:uFillTx/>
              </a:rPr>
              <a:t>. </a:t>
            </a:r>
            <a:endParaRPr lang="en-US" sz="3600" dirty="0">
              <a:uFillTx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416520" y="4113124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uFillTx/>
              </a:rPr>
              <a:t>4. </a:t>
            </a:r>
            <a:r>
              <a:rPr lang="en-US" sz="3600" b="1" dirty="0"/>
              <a:t>She will be able to forget. </a:t>
            </a:r>
            <a:endParaRPr lang="en-US" sz="3600" dirty="0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884104" y="4759455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uFillTx/>
              </a:rPr>
              <a:t>Podrá</a:t>
            </a:r>
            <a:r>
              <a:rPr lang="en-US" sz="3600" i="1" dirty="0" smtClean="0">
                <a:uFillTx/>
              </a:rPr>
              <a:t> </a:t>
            </a:r>
            <a:r>
              <a:rPr lang="en-US" sz="3600" i="1" dirty="0" err="1" smtClean="0">
                <a:uFillTx/>
              </a:rPr>
              <a:t>olvidar</a:t>
            </a:r>
            <a:r>
              <a:rPr lang="en-US" sz="3600" i="1" dirty="0" smtClean="0">
                <a:uFillTx/>
              </a:rPr>
              <a:t>. </a:t>
            </a:r>
            <a:endParaRPr lang="en-US" sz="3600" dirty="0"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5446318"/>
            <a:ext cx="682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5. </a:t>
            </a:r>
            <a:r>
              <a:rPr lang="en-US" sz="3600" b="1" dirty="0"/>
              <a:t>Will you be resentful? </a:t>
            </a:r>
            <a:r>
              <a:rPr lang="en-US" sz="3600" b="1" dirty="0" smtClean="0"/>
              <a:t> 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914400" y="6052117"/>
            <a:ext cx="40286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/>
              <a:t>¿</a:t>
            </a:r>
            <a:r>
              <a:rPr lang="en-US" sz="3600" i="1" dirty="0" err="1" smtClean="0"/>
              <a:t>Estarás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resentido</a:t>
            </a:r>
            <a:r>
              <a:rPr lang="en-US" sz="3600" i="1" dirty="0" smtClean="0"/>
              <a:t>?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3620" y="5872394"/>
            <a:ext cx="184666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2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>
                <a:uFillTx/>
              </a:rPr>
              <a:t>LOS USOS DEL FUTURO</a:t>
            </a:r>
            <a:endParaRPr lang="en-US" dirty="0">
              <a:uFillTx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0" y="1219200"/>
            <a:ext cx="8686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/>
              <a:t> 	To </a:t>
            </a:r>
            <a:r>
              <a:rPr lang="en-US" sz="2400" b="1" dirty="0"/>
              <a:t>express what </a:t>
            </a:r>
            <a:r>
              <a:rPr lang="en-US" sz="2400" b="1" u="sng" dirty="0"/>
              <a:t>will happen</a:t>
            </a:r>
            <a:r>
              <a:rPr lang="en-US" sz="2400" b="1" dirty="0"/>
              <a:t> or what one </a:t>
            </a:r>
            <a:r>
              <a:rPr lang="en-US" sz="2400" b="1" u="sng" dirty="0"/>
              <a:t>will do.</a:t>
            </a:r>
            <a:endParaRPr lang="en-US" sz="2400" b="1" dirty="0"/>
          </a:p>
          <a:p>
            <a:endParaRPr lang="en-US" sz="2400" dirty="0">
              <a:solidFill>
                <a:srgbClr val="FFFFFF"/>
              </a:solidFill>
              <a:uFillTx/>
            </a:endParaRPr>
          </a:p>
          <a:p>
            <a:r>
              <a:rPr lang="en-US" sz="2400" dirty="0" smtClean="0">
                <a:solidFill>
                  <a:srgbClr val="FFFFFF"/>
                </a:solidFill>
                <a:uFillTx/>
              </a:rPr>
              <a:t>  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Yo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 </a:t>
            </a:r>
            <a:r>
              <a:rPr lang="en-US" sz="2400" u="sng" dirty="0" err="1" smtClean="0">
                <a:solidFill>
                  <a:srgbClr val="FFFFFF"/>
                </a:solidFill>
                <a:uFillTx/>
              </a:rPr>
              <a:t>practicaré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atletismo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después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de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clases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. </a:t>
            </a:r>
          </a:p>
          <a:p>
            <a:endParaRPr lang="en-US" dirty="0" smtClean="0">
              <a:solidFill>
                <a:srgbClr val="FFFFFF"/>
              </a:solidFill>
              <a:uFillTx/>
            </a:endParaRPr>
          </a:p>
          <a:p>
            <a:pPr lvl="0"/>
            <a:r>
              <a:rPr lang="en-US" sz="2400" b="1" dirty="0" smtClean="0"/>
              <a:t>	To </a:t>
            </a:r>
            <a:r>
              <a:rPr lang="en-US" sz="2400" b="1" dirty="0"/>
              <a:t>express speculation, assumption, or probability </a:t>
            </a:r>
            <a:r>
              <a:rPr lang="en-US" sz="2400" b="1" u="sng" dirty="0" smtClean="0"/>
              <a:t>about</a:t>
            </a:r>
          </a:p>
          <a:p>
            <a:pPr lvl="0"/>
            <a:r>
              <a:rPr lang="en-US" sz="2400" b="1" dirty="0" smtClean="0"/>
              <a:t>	</a:t>
            </a:r>
            <a:r>
              <a:rPr lang="en-US" sz="2400" b="1" u="sng" dirty="0" smtClean="0"/>
              <a:t>the </a:t>
            </a:r>
            <a:r>
              <a:rPr lang="en-US" sz="2400" b="1" u="sng" dirty="0"/>
              <a:t>present</a:t>
            </a:r>
            <a:r>
              <a:rPr lang="en-US" sz="2400" b="1" dirty="0"/>
              <a:t>.</a:t>
            </a:r>
          </a:p>
          <a:p>
            <a:endParaRPr lang="en-US" dirty="0" smtClean="0">
              <a:solidFill>
                <a:srgbClr val="FFFFFF"/>
              </a:solidFill>
              <a:uFillTx/>
            </a:endParaRPr>
          </a:p>
          <a:p>
            <a:r>
              <a:rPr lang="en-US" dirty="0" smtClean="0">
                <a:solidFill>
                  <a:srgbClr val="FFFFFF"/>
                </a:solidFill>
                <a:uFillTx/>
              </a:rPr>
              <a:t>     </a:t>
            </a:r>
            <a:r>
              <a:rPr lang="en-US" sz="2400" u="sng" dirty="0" err="1" smtClean="0">
                <a:solidFill>
                  <a:srgbClr val="FFFFFF"/>
                </a:solidFill>
                <a:uFillTx/>
              </a:rPr>
              <a:t>Serán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las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tres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de la </a:t>
            </a:r>
            <a:r>
              <a:rPr lang="en-US" sz="2400" dirty="0" err="1" smtClean="0">
                <a:solidFill>
                  <a:srgbClr val="FFFFFF"/>
                </a:solidFill>
                <a:uFillTx/>
              </a:rPr>
              <a:t>tarde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.  It is </a:t>
            </a:r>
            <a:r>
              <a:rPr lang="en-US" sz="2400" i="1" dirty="0" smtClean="0">
                <a:solidFill>
                  <a:srgbClr val="FFFFFF"/>
                </a:solidFill>
                <a:uFillTx/>
              </a:rPr>
              <a:t>probably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three o’clock.</a:t>
            </a:r>
          </a:p>
          <a:p>
            <a:r>
              <a:rPr lang="en-US" sz="2400" dirty="0">
                <a:solidFill>
                  <a:srgbClr val="FFFFFF"/>
                </a:solidFill>
                <a:uFillTx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  </a:t>
            </a:r>
            <a:r>
              <a:rPr lang="en-US" sz="2400" u="sng" dirty="0" err="1" smtClean="0">
                <a:solidFill>
                  <a:srgbClr val="FFFFFF"/>
                </a:solidFill>
                <a:uFillTx/>
              </a:rPr>
              <a:t>Estarán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en casa.  They are </a:t>
            </a:r>
            <a:r>
              <a:rPr lang="en-US" sz="2400" i="1" dirty="0" smtClean="0">
                <a:solidFill>
                  <a:srgbClr val="FFFFFF"/>
                </a:solidFill>
                <a:uFillTx/>
              </a:rPr>
              <a:t>probably</a:t>
            </a:r>
            <a:r>
              <a:rPr lang="en-US" sz="2400" dirty="0" smtClean="0">
                <a:solidFill>
                  <a:srgbClr val="FFFFFF"/>
                </a:solidFill>
                <a:uFillTx/>
              </a:rPr>
              <a:t> at home.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	</a:t>
            </a:r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  <a:uFillTx/>
              </a:rPr>
              <a:t>	</a:t>
            </a:r>
            <a:r>
              <a:rPr lang="en-US" sz="2400" b="1" dirty="0">
                <a:solidFill>
                  <a:srgbClr val="FFFFFF"/>
                </a:solidFill>
              </a:rPr>
              <a:t>To express the result of suppositions  (if clause) regarding </a:t>
            </a:r>
            <a:r>
              <a:rPr lang="en-US" sz="2400" b="1" dirty="0" smtClean="0">
                <a:solidFill>
                  <a:srgbClr val="FFFFFF"/>
                </a:solidFill>
              </a:rPr>
              <a:t>   	the </a:t>
            </a:r>
            <a:r>
              <a:rPr lang="en-US" sz="2400" b="1" dirty="0">
                <a:solidFill>
                  <a:srgbClr val="FFFFFF"/>
                </a:solidFill>
              </a:rPr>
              <a:t>future</a:t>
            </a:r>
          </a:p>
          <a:p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  (</a:t>
            </a:r>
            <a:r>
              <a:rPr lang="en-US" sz="2400" dirty="0" err="1" smtClean="0">
                <a:solidFill>
                  <a:srgbClr val="FFFFFF"/>
                </a:solidFill>
              </a:rPr>
              <a:t>si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+ present tense,  result: future tense)</a:t>
            </a:r>
          </a:p>
          <a:p>
            <a:r>
              <a:rPr lang="en-US" sz="2400" dirty="0">
                <a:solidFill>
                  <a:srgbClr val="FFFFFF"/>
                </a:solidFill>
              </a:rPr>
              <a:t>    </a:t>
            </a:r>
            <a:r>
              <a:rPr lang="en-US" sz="2400" dirty="0" smtClean="0">
                <a:solidFill>
                  <a:srgbClr val="FFFFFF"/>
                </a:solidFill>
              </a:rPr>
              <a:t>Si </a:t>
            </a:r>
            <a:r>
              <a:rPr lang="en-US" sz="2400" dirty="0" err="1">
                <a:solidFill>
                  <a:srgbClr val="FFFFFF"/>
                </a:solidFill>
              </a:rPr>
              <a:t>llueve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u="sng" dirty="0" err="1">
                <a:solidFill>
                  <a:srgbClr val="FFFFFF"/>
                </a:solidFill>
              </a:rPr>
              <a:t>cancelarán</a:t>
            </a:r>
            <a:r>
              <a:rPr lang="en-US" sz="2400" dirty="0">
                <a:solidFill>
                  <a:srgbClr val="FFFFFF"/>
                </a:solidFill>
              </a:rPr>
              <a:t> el </a:t>
            </a:r>
            <a:r>
              <a:rPr lang="en-US" sz="2400" dirty="0" err="1">
                <a:solidFill>
                  <a:srgbClr val="FFFFFF"/>
                </a:solidFill>
              </a:rPr>
              <a:t>partido</a:t>
            </a:r>
            <a:r>
              <a:rPr lang="en-US" sz="2400" dirty="0">
                <a:solidFill>
                  <a:srgbClr val="FFFFFF"/>
                </a:solidFill>
              </a:rPr>
              <a:t>.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    Si </a:t>
            </a:r>
            <a:r>
              <a:rPr lang="en-US" sz="2400" dirty="0" err="1">
                <a:solidFill>
                  <a:srgbClr val="FFFFFF"/>
                </a:solidFill>
              </a:rPr>
              <a:t>estudias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u="sng" dirty="0" err="1">
                <a:solidFill>
                  <a:srgbClr val="FFFFFF"/>
                </a:solidFill>
              </a:rPr>
              <a:t>aprobarás</a:t>
            </a:r>
            <a:r>
              <a:rPr lang="en-US" sz="2400" dirty="0">
                <a:solidFill>
                  <a:srgbClr val="FFFFFF"/>
                </a:solidFill>
              </a:rPr>
              <a:t> el </a:t>
            </a:r>
            <a:r>
              <a:rPr lang="en-US" sz="2400" dirty="0" err="1">
                <a:solidFill>
                  <a:srgbClr val="FFFFFF"/>
                </a:solidFill>
              </a:rPr>
              <a:t>examen</a:t>
            </a:r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rgbClr val="FFFFFF"/>
              </a:solidFill>
              <a:uFillTx/>
            </a:endParaRPr>
          </a:p>
          <a:p>
            <a:endParaRPr lang="en-US" dirty="0" smtClean="0">
              <a:solidFill>
                <a:srgbClr val="FFFFFF"/>
              </a:solidFill>
              <a:uFillTx/>
            </a:endParaRPr>
          </a:p>
          <a:p>
            <a:endParaRPr lang="en-US" dirty="0" smtClean="0">
              <a:solidFill>
                <a:srgbClr val="FFFFFF"/>
              </a:solidFill>
              <a:uFillTx/>
            </a:endParaRPr>
          </a:p>
        </p:txBody>
      </p:sp>
      <p:cxnSp>
        <p:nvCxnSpPr>
          <p:cNvPr id="5" name="Elbow Connector 4"/>
          <p:cNvCxnSpPr/>
          <p:nvPr/>
        </p:nvCxnSpPr>
        <p:spPr>
          <a:xfrm>
            <a:off x="1905000" y="914400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838</Words>
  <Application>Microsoft Office PowerPoint</Application>
  <PresentationFormat>On-screen Show (4:3)</PresentationFormat>
  <Paragraphs>184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Futuro</vt:lpstr>
      <vt:lpstr>¿Cómo se forma? Los regulares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LOS USOS DEL FUTURO</vt:lpstr>
      <vt:lpstr>Alternative future …</vt:lpstr>
      <vt:lpstr> Contesta  las  preguntas: (probablemente…) </vt:lpstr>
      <vt:lpstr>PowerPoint Presentation</vt:lpstr>
      <vt:lpstr>PowerPoint Presentation</vt:lpstr>
      <vt:lpstr>PowerPoint Presentation</vt:lpstr>
      <vt:lpstr>PowerPoint Presentation</vt:lpstr>
      <vt:lpstr>A practicar….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Futuro</dc:title>
  <dc:creator>Michele Slais</dc:creator>
  <cp:lastModifiedBy>Temp</cp:lastModifiedBy>
  <cp:revision>32</cp:revision>
  <dcterms:created xsi:type="dcterms:W3CDTF">2012-02-01T18:54:43Z</dcterms:created>
  <dcterms:modified xsi:type="dcterms:W3CDTF">2017-01-30T17:40:00Z</dcterms:modified>
</cp:coreProperties>
</file>