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8A5E30E-836C-4696-986D-D5459176922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B90071C-2D6A-4751-A691-A0EBE12D77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Saber y 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52-53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Saber and </a:t>
            </a:r>
            <a:r>
              <a:rPr lang="en-US" b="1" dirty="0" err="1" smtClean="0"/>
              <a:t>Conocer</a:t>
            </a:r>
            <a:r>
              <a:rPr lang="en-US" b="1" dirty="0" smtClean="0"/>
              <a:t> both mean: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819399"/>
            <a:ext cx="6196405" cy="290366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To know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160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Saber is used: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543800" cy="38942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know a fact</a:t>
            </a:r>
          </a:p>
          <a:p>
            <a:pPr lvl="1"/>
            <a:r>
              <a:rPr lang="en-US" sz="3200" dirty="0" err="1" smtClean="0"/>
              <a:t>Mi</a:t>
            </a:r>
            <a:r>
              <a:rPr lang="en-US" sz="3200" dirty="0" smtClean="0"/>
              <a:t> </a:t>
            </a:r>
            <a:r>
              <a:rPr lang="en-US" sz="3200" dirty="0" err="1" smtClean="0"/>
              <a:t>madre</a:t>
            </a:r>
            <a:r>
              <a:rPr lang="en-US" sz="3200" dirty="0" smtClean="0"/>
              <a:t> </a:t>
            </a:r>
            <a:r>
              <a:rPr lang="en-US" sz="3200" dirty="0" err="1" smtClean="0"/>
              <a:t>sabe</a:t>
            </a:r>
            <a:r>
              <a:rPr lang="en-US" sz="3200" dirty="0" smtClean="0"/>
              <a:t> el </a:t>
            </a:r>
            <a:r>
              <a:rPr lang="en-US" sz="3200" dirty="0" err="1" smtClean="0"/>
              <a:t>teléfono</a:t>
            </a:r>
            <a:r>
              <a:rPr lang="en-US" sz="3200" dirty="0" smtClean="0"/>
              <a:t> de mi padre. </a:t>
            </a:r>
          </a:p>
          <a:p>
            <a:pPr lvl="1"/>
            <a:endParaRPr lang="en-US" sz="2800" dirty="0" smtClean="0"/>
          </a:p>
          <a:p>
            <a:r>
              <a:rPr lang="en-US" sz="3600" dirty="0" smtClean="0"/>
              <a:t>To know information</a:t>
            </a:r>
          </a:p>
          <a:p>
            <a:pPr lvl="1"/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sé</a:t>
            </a:r>
            <a:r>
              <a:rPr lang="en-US" sz="3200" dirty="0"/>
              <a:t> la </a:t>
            </a:r>
            <a:r>
              <a:rPr lang="en-US" sz="3200" dirty="0" err="1"/>
              <a:t>respuesta</a:t>
            </a:r>
            <a:r>
              <a:rPr lang="en-US" sz="32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19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Saber is used: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7"/>
            <a:ext cx="7467600" cy="3603812"/>
          </a:xfrm>
        </p:spPr>
        <p:txBody>
          <a:bodyPr/>
          <a:lstStyle/>
          <a:p>
            <a:r>
              <a:rPr lang="en-US" sz="3600" dirty="0"/>
              <a:t>To know how to do something</a:t>
            </a:r>
          </a:p>
          <a:p>
            <a:pPr lvl="1"/>
            <a:r>
              <a:rPr lang="en-US" sz="3200" dirty="0"/>
              <a:t>The third one is always used </a:t>
            </a:r>
            <a:r>
              <a:rPr lang="en-US" sz="3200" dirty="0" smtClean="0"/>
              <a:t>with an </a:t>
            </a:r>
            <a:r>
              <a:rPr lang="en-US" sz="3200" b="1" dirty="0"/>
              <a:t>infinitive</a:t>
            </a:r>
          </a:p>
          <a:p>
            <a:pPr lvl="1"/>
            <a:r>
              <a:rPr lang="en-US" sz="3200" dirty="0" err="1" smtClean="0"/>
              <a:t>Sabe</a:t>
            </a:r>
            <a:r>
              <a:rPr lang="en-US" sz="3200" dirty="0" smtClean="0"/>
              <a:t> </a:t>
            </a:r>
            <a:r>
              <a:rPr lang="en-US" sz="3200" dirty="0" err="1"/>
              <a:t>ayudar</a:t>
            </a:r>
            <a:r>
              <a:rPr lang="en-US" sz="3200" dirty="0"/>
              <a:t> a la </a:t>
            </a:r>
            <a:r>
              <a:rPr lang="en-US" sz="3200" dirty="0" err="1"/>
              <a:t>gente</a:t>
            </a:r>
            <a:r>
              <a:rPr lang="en-US" sz="3200" dirty="0"/>
              <a:t>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942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Saber is also used in place of: </a:t>
            </a:r>
            <a:r>
              <a:rPr lang="en-US" sz="3200" dirty="0" err="1" smtClean="0"/>
              <a:t>poder</a:t>
            </a:r>
            <a:endParaRPr lang="en-US" sz="3200" dirty="0" smtClean="0"/>
          </a:p>
          <a:p>
            <a:pPr lvl="1"/>
            <a:r>
              <a:rPr lang="en-US" sz="2800" dirty="0" err="1" smtClean="0"/>
              <a:t>Yo</a:t>
            </a:r>
            <a:r>
              <a:rPr lang="en-US" sz="2800" dirty="0" smtClean="0"/>
              <a:t> </a:t>
            </a:r>
            <a:r>
              <a:rPr lang="en-US" sz="2800" dirty="0" err="1" smtClean="0"/>
              <a:t>puedo</a:t>
            </a:r>
            <a:r>
              <a:rPr lang="en-US" sz="2800" dirty="0" smtClean="0"/>
              <a:t> </a:t>
            </a:r>
            <a:r>
              <a:rPr lang="en-US" sz="2800" dirty="0" err="1" smtClean="0"/>
              <a:t>nadar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Yo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sé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nadar</a:t>
            </a:r>
            <a:r>
              <a:rPr lang="en-US" sz="2800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Saber is often followed by: question words</a:t>
            </a:r>
          </a:p>
          <a:p>
            <a:pPr lvl="1"/>
            <a:r>
              <a:rPr lang="en-US" sz="2800" dirty="0" err="1" smtClean="0">
                <a:sym typeface="Wingdings" panose="05000000000000000000" pitchFamily="2" charset="2"/>
              </a:rPr>
              <a:t>Mi</a:t>
            </a:r>
            <a:r>
              <a:rPr lang="en-US" sz="2800" dirty="0" smtClean="0">
                <a:sym typeface="Wingdings" panose="05000000000000000000" pitchFamily="2" charset="2"/>
              </a:rPr>
              <a:t> amigo </a:t>
            </a:r>
            <a:r>
              <a:rPr lang="en-US" sz="2800" dirty="0" err="1" smtClean="0">
                <a:sym typeface="Wingdings" panose="05000000000000000000" pitchFamily="2" charset="2"/>
              </a:rPr>
              <a:t>sabe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quién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es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ella</a:t>
            </a:r>
            <a:r>
              <a:rPr lang="en-US" sz="2800" dirty="0" smtClean="0">
                <a:sym typeface="Wingdings" panose="05000000000000000000" pitchFamily="2" charset="2"/>
              </a:rPr>
              <a:t>.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0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Conocer</a:t>
            </a:r>
            <a:r>
              <a:rPr lang="en-US" b="1" dirty="0" smtClean="0"/>
              <a:t> (to be familiar with) is used: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know person</a:t>
            </a:r>
          </a:p>
          <a:p>
            <a:r>
              <a:rPr lang="en-US" sz="3600" dirty="0" smtClean="0"/>
              <a:t>To know place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66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Conocer</a:t>
            </a:r>
            <a:r>
              <a:rPr lang="en-US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using </a:t>
            </a:r>
            <a:r>
              <a:rPr lang="en-US" sz="3600" dirty="0" err="1" smtClean="0"/>
              <a:t>conocer</a:t>
            </a:r>
            <a:r>
              <a:rPr lang="en-US" sz="3600" dirty="0" smtClean="0"/>
              <a:t> to know a </a:t>
            </a:r>
            <a:r>
              <a:rPr lang="en-US" sz="3600" b="1" dirty="0" smtClean="0"/>
              <a:t>person</a:t>
            </a:r>
            <a:r>
              <a:rPr lang="en-US" sz="3600" dirty="0" smtClean="0"/>
              <a:t> you must add </a:t>
            </a:r>
            <a:r>
              <a:rPr lang="en-US" sz="3600" dirty="0" smtClean="0">
                <a:solidFill>
                  <a:srgbClr val="FF0000"/>
                </a:solidFill>
              </a:rPr>
              <a:t>“a”</a:t>
            </a:r>
            <a:r>
              <a:rPr lang="en-US" sz="3600" dirty="0" smtClean="0"/>
              <a:t> after </a:t>
            </a:r>
            <a:r>
              <a:rPr lang="en-US" sz="3600" dirty="0" err="1" smtClean="0"/>
              <a:t>conocer</a:t>
            </a:r>
            <a:r>
              <a:rPr lang="en-US" sz="3600" dirty="0" smtClean="0"/>
              <a:t>. </a:t>
            </a:r>
          </a:p>
          <a:p>
            <a:pPr lvl="1"/>
            <a:r>
              <a:rPr lang="en-US" sz="3200" dirty="0" err="1" smtClean="0"/>
              <a:t>Conozco</a:t>
            </a:r>
            <a:r>
              <a:rPr lang="en-US" sz="3200" dirty="0" smtClean="0"/>
              <a:t> a </a:t>
            </a:r>
            <a:r>
              <a:rPr lang="en-US" sz="3200" dirty="0" err="1" smtClean="0"/>
              <a:t>mis</a:t>
            </a:r>
            <a:r>
              <a:rPr lang="en-US" sz="3200" dirty="0" smtClean="0"/>
              <a:t> </a:t>
            </a:r>
            <a:r>
              <a:rPr lang="en-US" sz="3200" dirty="0" err="1" smtClean="0"/>
              <a:t>vecinos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956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Conocer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9257"/>
            <a:ext cx="7543800" cy="36038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NEVER used with an </a:t>
            </a:r>
            <a:r>
              <a:rPr lang="en-US" sz="2800" b="1" dirty="0" err="1" smtClean="0"/>
              <a:t>infinitve</a:t>
            </a:r>
            <a:r>
              <a:rPr lang="en-US" sz="2800" b="1" dirty="0" smtClean="0"/>
              <a:t>.</a:t>
            </a:r>
          </a:p>
          <a:p>
            <a:endParaRPr lang="en-US" sz="2800" b="1" dirty="0" smtClean="0"/>
          </a:p>
          <a:p>
            <a:r>
              <a:rPr lang="en-US" sz="2800" dirty="0" smtClean="0"/>
              <a:t>is NEVER used with </a:t>
            </a:r>
            <a:r>
              <a:rPr lang="en-US" sz="2800" b="1" dirty="0" smtClean="0"/>
              <a:t>question words.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688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762000"/>
            <a:ext cx="2939521" cy="82020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Saber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05400" y="2286000"/>
            <a:ext cx="2944368" cy="82296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Conocer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2414549"/>
              </p:ext>
            </p:extLst>
          </p:nvPr>
        </p:nvGraphicFramePr>
        <p:xfrm>
          <a:off x="609600" y="1524000"/>
          <a:ext cx="35052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sé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sabemos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sabes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sabéis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sabe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saben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35839866"/>
              </p:ext>
            </p:extLst>
          </p:nvPr>
        </p:nvGraphicFramePr>
        <p:xfrm>
          <a:off x="4191000" y="3276600"/>
          <a:ext cx="4191000" cy="281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conozco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conocemos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conoces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conocéis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conoce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conocen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122</TotalTime>
  <Words>165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Saber y Conocer</vt:lpstr>
      <vt:lpstr>Saber and Conocer both mean:</vt:lpstr>
      <vt:lpstr>Saber is used:</vt:lpstr>
      <vt:lpstr>Saber is used:</vt:lpstr>
      <vt:lpstr>Saber</vt:lpstr>
      <vt:lpstr>Conocer (to be familiar with) is used:</vt:lpstr>
      <vt:lpstr>Conocer:</vt:lpstr>
      <vt:lpstr>Conocer: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 y Conocer</dc:title>
  <dc:creator>Trumbull Public Schools</dc:creator>
  <cp:lastModifiedBy>Temp</cp:lastModifiedBy>
  <cp:revision>5</cp:revision>
  <dcterms:created xsi:type="dcterms:W3CDTF">2013-10-21T13:32:28Z</dcterms:created>
  <dcterms:modified xsi:type="dcterms:W3CDTF">2014-10-09T18:03:58Z</dcterms:modified>
</cp:coreProperties>
</file>