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4" r:id="rId6"/>
    <p:sldId id="266" r:id="rId7"/>
    <p:sldId id="261" r:id="rId8"/>
    <p:sldId id="262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6EFB6-9B40-4FED-B075-3872D8983B51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622CA-280C-46A4-A4B9-C3BCC6155E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Gustar</a:t>
            </a:r>
            <a:r>
              <a:rPr lang="en-US" dirty="0" smtClean="0"/>
              <a:t> – “to like” 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err="1" smtClean="0"/>
              <a:t>página</a:t>
            </a:r>
            <a:r>
              <a:rPr lang="en-US" sz="2200" dirty="0" smtClean="0"/>
              <a:t> 10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smtClean="0"/>
              <a:t>el </a:t>
            </a:r>
            <a:r>
              <a:rPr lang="en-US" sz="2200" dirty="0" err="1" smtClean="0"/>
              <a:t>texto</a:t>
            </a:r>
            <a:r>
              <a:rPr lang="en-US" sz="22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+mj-lt"/>
              </a:rPr>
              <a:t>Solamente</a:t>
            </a:r>
            <a:r>
              <a:rPr lang="en-US" sz="4400" dirty="0" smtClean="0">
                <a:latin typeface="+mj-lt"/>
              </a:rPr>
              <a:t> hay </a:t>
            </a:r>
            <a:r>
              <a:rPr lang="en-US" sz="4400" u="sng" dirty="0" smtClean="0">
                <a:latin typeface="+mj-lt"/>
              </a:rPr>
              <a:t>2 </a:t>
            </a:r>
            <a:r>
              <a:rPr lang="en-US" sz="4400" u="sng" dirty="0" err="1" smtClean="0">
                <a:latin typeface="+mj-lt"/>
              </a:rPr>
              <a:t>formas</a:t>
            </a:r>
            <a:r>
              <a:rPr lang="en-US" sz="4400" dirty="0" smtClean="0">
                <a:latin typeface="+mj-lt"/>
              </a:rPr>
              <a:t>:</a:t>
            </a:r>
          </a:p>
          <a:p>
            <a:pPr lvl="1"/>
            <a:r>
              <a:rPr lang="en-US" sz="4400" dirty="0" smtClean="0">
                <a:latin typeface="+mj-lt"/>
              </a:rPr>
              <a:t>GUSTA (singular)</a:t>
            </a:r>
          </a:p>
          <a:p>
            <a:pPr lvl="1"/>
            <a:r>
              <a:rPr lang="en-US" sz="4400" dirty="0" smtClean="0">
                <a:latin typeface="+mj-lt"/>
              </a:rPr>
              <a:t>GUSTAN (plural)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Tarea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C" sz="4400" dirty="0" smtClean="0">
                <a:latin typeface="+mj-lt"/>
              </a:rPr>
              <a:t>En el paquete de gramática…</a:t>
            </a:r>
          </a:p>
          <a:p>
            <a:r>
              <a:rPr lang="es-EC" sz="4400" dirty="0" smtClean="0">
                <a:latin typeface="+mj-lt"/>
              </a:rPr>
              <a:t>página 23, actividades #28-30</a:t>
            </a:r>
            <a:endParaRPr lang="es-EC" sz="44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Los </a:t>
            </a:r>
            <a:r>
              <a:rPr lang="en-US" b="1" dirty="0" err="1" smtClean="0"/>
              <a:t>pronombres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935161"/>
          <a:ext cx="8686800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463146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me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nos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</a:tr>
              <a:tr h="1463146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te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os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</a:tr>
              <a:tr h="1463146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le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gusta</a:t>
                      </a:r>
                      <a:r>
                        <a:rPr kumimoji="0" lang="en-US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352800"/>
            <a:ext cx="426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1981200"/>
            <a:ext cx="426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4800600"/>
            <a:ext cx="426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3352800"/>
            <a:ext cx="426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4800600"/>
            <a:ext cx="4267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1981200"/>
            <a:ext cx="4267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Las personas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4384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+mj-lt"/>
              </a:rPr>
              <a:t>Yo</a:t>
            </a:r>
            <a:r>
              <a:rPr lang="en-US" sz="4800" dirty="0" smtClean="0">
                <a:latin typeface="+mj-lt"/>
              </a:rPr>
              <a:t> me </a:t>
            </a:r>
            <a:r>
              <a:rPr lang="en-US" sz="4800" dirty="0" err="1" smtClean="0">
                <a:latin typeface="+mj-lt"/>
              </a:rPr>
              <a:t>gusta</a:t>
            </a:r>
            <a:r>
              <a:rPr lang="en-US" sz="4800" dirty="0" smtClean="0">
                <a:latin typeface="+mj-lt"/>
              </a:rPr>
              <a:t> la pizza.</a:t>
            </a:r>
            <a:endParaRPr lang="en-US" sz="4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438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Laura y Ana les </a:t>
            </a:r>
            <a:r>
              <a:rPr lang="en-US" sz="4800" dirty="0" err="1" smtClean="0">
                <a:latin typeface="+mj-lt"/>
              </a:rPr>
              <a:t>gustan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las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frutas</a:t>
            </a:r>
            <a:r>
              <a:rPr lang="en-US" sz="4800" dirty="0" smtClean="0">
                <a:latin typeface="+mj-lt"/>
              </a:rPr>
              <a:t>.</a:t>
            </a:r>
            <a:endParaRPr lang="en-US" sz="4800" dirty="0">
              <a:latin typeface="+mj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381000" y="1981200"/>
            <a:ext cx="3733800" cy="3124200"/>
          </a:xfrm>
          <a:prstGeom prst="noSmoking">
            <a:avLst>
              <a:gd name="adj" fmla="val 6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4724400" y="1981200"/>
            <a:ext cx="3733800" cy="3124200"/>
          </a:xfrm>
          <a:prstGeom prst="noSmoking">
            <a:avLst>
              <a:gd name="adj" fmla="val 6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4102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¿</a:t>
            </a:r>
            <a:r>
              <a:rPr lang="en-US" sz="5400" b="1" dirty="0" err="1" smtClean="0">
                <a:solidFill>
                  <a:schemeClr val="accent1"/>
                </a:solidFill>
                <a:latin typeface="+mj-lt"/>
              </a:rPr>
              <a:t>Cómo</a:t>
            </a:r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 se dice?</a:t>
            </a:r>
            <a:endParaRPr lang="en-US" sz="54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93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3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193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93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93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93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193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193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2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Las personas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839200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274"/>
                <a:gridCol w="2403642"/>
                <a:gridCol w="2140284"/>
                <a:gridCol w="2667000"/>
              </a:tblGrid>
              <a:tr h="134470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Yo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mí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Nosotros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nosotros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</a:tr>
              <a:tr h="13222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Tú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Vosotros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vosotros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/>
                </a:tc>
              </a:tr>
              <a:tr h="240254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Él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ella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Ud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Laura 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él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ella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Ud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algn="ctr"/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Laura…</a:t>
                      </a:r>
                      <a:endParaRPr kumimoji="0" lang="en-US" sz="3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Ellos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ellas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Uds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Juan y Emilia 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ellos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ellas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algn="ctr"/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en-US" sz="32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Uds</a:t>
                      </a:r>
                      <a:r>
                        <a:rPr kumimoji="0" lang="en-US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algn="ctr"/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Juan y </a:t>
                      </a:r>
                      <a:r>
                        <a:rPr kumimoji="0" lang="en-US" sz="3200" b="1" u="sng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Emilia…</a:t>
                      </a:r>
                      <a:endParaRPr kumimoji="0" lang="en-US" sz="3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1371600"/>
            <a:ext cx="403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91000" y="1371600"/>
            <a:ext cx="472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1000" y="2743200"/>
            <a:ext cx="472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4114800"/>
            <a:ext cx="4724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2743200"/>
            <a:ext cx="4038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4114800"/>
            <a:ext cx="4038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43840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+mj-lt"/>
              </a:rPr>
              <a:t>Yo</a:t>
            </a:r>
            <a:r>
              <a:rPr lang="en-US" sz="4800" dirty="0" smtClean="0">
                <a:latin typeface="+mj-lt"/>
              </a:rPr>
              <a:t> me </a:t>
            </a:r>
            <a:r>
              <a:rPr lang="en-US" sz="4800" dirty="0" err="1" smtClean="0">
                <a:latin typeface="+mj-lt"/>
              </a:rPr>
              <a:t>gusta</a:t>
            </a:r>
            <a:r>
              <a:rPr lang="en-US" sz="4800" dirty="0" smtClean="0">
                <a:latin typeface="+mj-lt"/>
              </a:rPr>
              <a:t> la pizza.</a:t>
            </a:r>
            <a:endParaRPr lang="en-US" sz="4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2438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latin typeface="+mj-lt"/>
              </a:rPr>
              <a:t>A </a:t>
            </a:r>
            <a:r>
              <a:rPr lang="en-US" sz="4800" dirty="0" err="1" smtClean="0">
                <a:solidFill>
                  <a:schemeClr val="accent2"/>
                </a:solidFill>
                <a:latin typeface="+mj-lt"/>
              </a:rPr>
              <a:t>mí</a:t>
            </a:r>
            <a:r>
              <a:rPr lang="en-US" sz="48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4800" dirty="0" smtClean="0">
                <a:latin typeface="+mj-lt"/>
              </a:rPr>
              <a:t>me </a:t>
            </a:r>
            <a:r>
              <a:rPr lang="en-US" sz="4800" dirty="0" err="1" smtClean="0">
                <a:latin typeface="+mj-lt"/>
              </a:rPr>
              <a:t>gusta</a:t>
            </a:r>
            <a:r>
              <a:rPr lang="en-US" sz="4800" dirty="0" smtClean="0">
                <a:latin typeface="+mj-lt"/>
              </a:rPr>
              <a:t> la pizza.</a:t>
            </a:r>
            <a:endParaRPr lang="en-US" sz="4800" dirty="0">
              <a:latin typeface="+mj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304800" y="2057400"/>
            <a:ext cx="3733800" cy="3124200"/>
          </a:xfrm>
          <a:prstGeom prst="noSmoking">
            <a:avLst>
              <a:gd name="adj" fmla="val 3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762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¿</a:t>
            </a:r>
            <a:r>
              <a:rPr lang="en-US" sz="5400" b="1" dirty="0" err="1" smtClean="0">
                <a:solidFill>
                  <a:schemeClr val="accent1"/>
                </a:solidFill>
                <a:latin typeface="+mj-lt"/>
              </a:rPr>
              <a:t>Cómo</a:t>
            </a:r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 se dice?</a:t>
            </a:r>
            <a:endParaRPr lang="en-US" sz="54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5800" y="24384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4800" dirty="0" smtClean="0">
                <a:latin typeface="+mj-lt"/>
              </a:rPr>
              <a:t> Laura y </a:t>
            </a:r>
            <a:r>
              <a:rPr lang="en-US" sz="4800" dirty="0" smtClean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4800" dirty="0" smtClean="0">
                <a:latin typeface="+mj-lt"/>
              </a:rPr>
              <a:t> Ana les </a:t>
            </a:r>
            <a:r>
              <a:rPr lang="en-US" sz="4800" dirty="0" err="1" smtClean="0">
                <a:latin typeface="+mj-lt"/>
              </a:rPr>
              <a:t>gustan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las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frutas</a:t>
            </a:r>
            <a:r>
              <a:rPr lang="en-US" sz="4800" dirty="0" smtClean="0">
                <a:latin typeface="+mj-lt"/>
              </a:rPr>
              <a:t>.</a:t>
            </a:r>
            <a:endParaRPr lang="en-US" sz="4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7620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¿</a:t>
            </a:r>
            <a:r>
              <a:rPr lang="en-US" sz="5400" b="1" dirty="0" err="1" smtClean="0">
                <a:solidFill>
                  <a:schemeClr val="accent1"/>
                </a:solidFill>
                <a:latin typeface="+mj-lt"/>
              </a:rPr>
              <a:t>Cómo</a:t>
            </a:r>
            <a:r>
              <a:rPr lang="en-US" sz="5400" b="1" dirty="0" smtClean="0">
                <a:solidFill>
                  <a:schemeClr val="accent1"/>
                </a:solidFill>
                <a:latin typeface="+mj-lt"/>
              </a:rPr>
              <a:t> se dice?</a:t>
            </a:r>
            <a:endParaRPr lang="en-US" sz="5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438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j-lt"/>
              </a:rPr>
              <a:t>Laura y Ana les </a:t>
            </a:r>
            <a:r>
              <a:rPr lang="en-US" sz="4800" dirty="0" err="1" smtClean="0">
                <a:latin typeface="+mj-lt"/>
              </a:rPr>
              <a:t>gustan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las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frutas</a:t>
            </a:r>
            <a:r>
              <a:rPr lang="en-US" sz="4800" dirty="0" smtClean="0">
                <a:latin typeface="+mj-lt"/>
              </a:rPr>
              <a:t>.</a:t>
            </a:r>
            <a:endParaRPr lang="en-US" sz="4800" dirty="0">
              <a:latin typeface="+mj-lt"/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457200" y="1981200"/>
            <a:ext cx="3733800" cy="3124200"/>
          </a:xfrm>
          <a:prstGeom prst="noSmoking">
            <a:avLst>
              <a:gd name="adj" fmla="val 4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4"/>
                </a:solidFill>
              </a:rPr>
              <a:t>Práctica</a:t>
            </a:r>
            <a:r>
              <a:rPr lang="en-US" dirty="0" smtClean="0">
                <a:solidFill>
                  <a:schemeClr val="accent4"/>
                </a:solidFill>
              </a:rPr>
              <a:t> 1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nos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te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nos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te</a:t>
            </a:r>
            <a:endParaRPr lang="en-US" sz="4400" dirty="0" smtClean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4"/>
                </a:solidFill>
              </a:rPr>
              <a:t>Práctica</a:t>
            </a:r>
            <a:r>
              <a:rPr lang="en-US" dirty="0" smtClean="0">
                <a:solidFill>
                  <a:schemeClr val="accent4"/>
                </a:solidFill>
              </a:rPr>
              <a:t>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te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gustan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 </a:t>
            </a:r>
            <a:r>
              <a:rPr lang="en-US" sz="4400" dirty="0" err="1" smtClean="0">
                <a:latin typeface="+mj-lt"/>
              </a:rPr>
              <a:t>gustan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les </a:t>
            </a:r>
            <a:r>
              <a:rPr lang="en-US" sz="4400" dirty="0" err="1" smtClean="0">
                <a:latin typeface="+mj-lt"/>
              </a:rPr>
              <a:t>gusta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nos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gusta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les </a:t>
            </a:r>
            <a:r>
              <a:rPr lang="en-US" sz="4400" dirty="0" err="1" smtClean="0">
                <a:latin typeface="+mj-lt"/>
              </a:rPr>
              <a:t>gustan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me </a:t>
            </a:r>
            <a:r>
              <a:rPr lang="en-US" sz="4400" dirty="0" err="1" smtClean="0">
                <a:latin typeface="+mj-lt"/>
              </a:rPr>
              <a:t>gusta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 </a:t>
            </a:r>
            <a:r>
              <a:rPr lang="en-US" sz="4400" dirty="0" err="1" smtClean="0">
                <a:latin typeface="+mj-lt"/>
              </a:rPr>
              <a:t>gusta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les </a:t>
            </a:r>
            <a:r>
              <a:rPr lang="en-US" sz="4400" dirty="0" err="1" smtClean="0">
                <a:latin typeface="+mj-lt"/>
              </a:rPr>
              <a:t>gustan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latin typeface="+mj-lt"/>
              </a:rPr>
              <a:t>le </a:t>
            </a:r>
            <a:r>
              <a:rPr lang="en-US" sz="4400" dirty="0" err="1" smtClean="0">
                <a:latin typeface="+mj-lt"/>
              </a:rPr>
              <a:t>gustan</a:t>
            </a:r>
            <a:endParaRPr lang="en-US" sz="4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>
                <a:latin typeface="+mj-lt"/>
              </a:rPr>
              <a:t>te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gusta</a:t>
            </a:r>
            <a:endParaRPr lang="en-US" sz="4400" dirty="0" smtClean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Un </a:t>
            </a:r>
            <a:r>
              <a:rPr lang="en-US" dirty="0" err="1" smtClean="0">
                <a:solidFill>
                  <a:schemeClr val="accent4"/>
                </a:solidFill>
              </a:rPr>
              <a:t>poco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más</a:t>
            </a:r>
            <a:r>
              <a:rPr lang="en-US" dirty="0" smtClean="0">
                <a:solidFill>
                  <a:schemeClr val="accent4"/>
                </a:solidFill>
              </a:rPr>
              <a:t>…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76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s-EC" sz="3600" dirty="0" smtClean="0">
                <a:latin typeface="+mj-lt"/>
              </a:rPr>
              <a:t>Tú eres muy tímida. (fiestas/videojuegos)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s-EC" sz="3600" dirty="0" smtClean="0">
                <a:latin typeface="+mj-lt"/>
              </a:rPr>
              <a:t>Yo tengo dos gatos. (gatos/perros)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s-EC" sz="3600" dirty="0" smtClean="0">
                <a:latin typeface="+mj-lt"/>
              </a:rPr>
              <a:t>Somos trabajadores. (tarea/películas)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es-EC" sz="3600" dirty="0" smtClean="0">
                <a:latin typeface="+mj-lt"/>
              </a:rPr>
              <a:t> Mi madre es italiana. (comida china/ 						comida italiana)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endParaRPr lang="es-EC" sz="3600" dirty="0" smtClean="0">
              <a:latin typeface="+mj-lt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endParaRPr lang="es-EC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838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accent2"/>
                </a:solidFill>
                <a:latin typeface="+mj-lt"/>
              </a:rPr>
              <a:t>¡recuerda los artículos!</a:t>
            </a:r>
            <a:endParaRPr lang="es-EC" sz="2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6194</TotalTime>
  <Words>256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Gustar – “to like”  (página 10 en el texto)</vt:lpstr>
      <vt:lpstr>Los pronombres</vt:lpstr>
      <vt:lpstr>Las personas</vt:lpstr>
      <vt:lpstr>Las personas</vt:lpstr>
      <vt:lpstr>PowerPoint Presentation</vt:lpstr>
      <vt:lpstr>PowerPoint Presentation</vt:lpstr>
      <vt:lpstr>Práctica 1</vt:lpstr>
      <vt:lpstr>Práctica 2</vt:lpstr>
      <vt:lpstr>Un poco más…</vt:lpstr>
      <vt:lpstr>Tarea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</dc:title>
  <dc:creator>Trumbull Public Schools</dc:creator>
  <cp:lastModifiedBy>Trumbull Public Schools</cp:lastModifiedBy>
  <cp:revision>18</cp:revision>
  <dcterms:created xsi:type="dcterms:W3CDTF">2012-10-25T16:52:46Z</dcterms:created>
  <dcterms:modified xsi:type="dcterms:W3CDTF">2014-09-02T12:55:00Z</dcterms:modified>
</cp:coreProperties>
</file>