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187D19-9FEE-B34E-9822-8708E0177825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C21E60-BADD-AD45-BAF2-7EE7F64842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(p. 106)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informales</a:t>
            </a:r>
            <a:r>
              <a:rPr lang="en-US" dirty="0" smtClean="0"/>
              <a:t> (</a:t>
            </a:r>
            <a:r>
              <a:rPr lang="en-US" dirty="0" err="1" smtClean="0"/>
              <a:t>tú</a:t>
            </a:r>
            <a:r>
              <a:rPr lang="en-US" dirty="0" smtClean="0"/>
              <a:t>)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907" y="428386"/>
            <a:ext cx="84306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Cambia </a:t>
            </a:r>
            <a:r>
              <a:rPr lang="en-US" sz="2800" b="1" dirty="0" err="1" smtClean="0"/>
              <a:t>positivo</a:t>
            </a:r>
            <a:r>
              <a:rPr lang="en-US" sz="2800" b="1" dirty="0" smtClean="0"/>
              <a:t> </a:t>
            </a:r>
            <a:r>
              <a:rPr lang="en-US" sz="2800" b="1" dirty="0"/>
              <a:t>&lt;&gt; </a:t>
            </a:r>
            <a:r>
              <a:rPr lang="en-US" sz="2800" b="1" dirty="0" err="1" smtClean="0"/>
              <a:t>negativo</a:t>
            </a:r>
            <a:endParaRPr lang="en-US" sz="2800" b="1" dirty="0" smtClean="0"/>
          </a:p>
          <a:p>
            <a:endParaRPr lang="en-US" sz="2800" dirty="0"/>
          </a:p>
          <a:p>
            <a:pPr lvl="0"/>
            <a:r>
              <a:rPr lang="es-ES" sz="2400" dirty="0"/>
              <a:t>¡Escríbelo!   		¡No_______________________________!</a:t>
            </a:r>
            <a:endParaRPr lang="en-US" sz="2400" dirty="0"/>
          </a:p>
          <a:p>
            <a:pPr lvl="0"/>
            <a:r>
              <a:rPr lang="es-ES" sz="2400" dirty="0"/>
              <a:t>¡No lo comas!	</a:t>
            </a:r>
            <a:r>
              <a:rPr lang="es-ES" sz="2400" dirty="0" smtClean="0"/>
              <a:t>__________________________________!</a:t>
            </a:r>
            <a:endParaRPr lang="en-US" sz="2400" dirty="0"/>
          </a:p>
          <a:p>
            <a:pPr lvl="0"/>
            <a:r>
              <a:rPr lang="es-ES" sz="2400" dirty="0"/>
              <a:t>¡Búscala! 		</a:t>
            </a:r>
            <a:r>
              <a:rPr lang="es-ES" sz="2400" dirty="0" smtClean="0"/>
              <a:t>	¡</a:t>
            </a:r>
            <a:r>
              <a:rPr lang="es-ES" sz="2400" dirty="0"/>
              <a:t>No_______________________________!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99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416" y="596680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¡</a:t>
            </a:r>
            <a:r>
              <a:rPr lang="en-US" sz="4000" dirty="0" err="1" smtClean="0">
                <a:latin typeface="Georgia"/>
                <a:cs typeface="Georgia"/>
              </a:rPr>
              <a:t>Pasa</a:t>
            </a:r>
            <a:r>
              <a:rPr lang="en-US" sz="4000" dirty="0" smtClean="0">
                <a:latin typeface="Georgia"/>
                <a:cs typeface="Georgia"/>
              </a:rPr>
              <a:t> </a:t>
            </a:r>
            <a:r>
              <a:rPr lang="en-US" sz="4000" dirty="0" smtClean="0">
                <a:latin typeface="Georgia"/>
                <a:cs typeface="Georgia"/>
              </a:rPr>
              <a:t>la </a:t>
            </a:r>
            <a:r>
              <a:rPr lang="en-US" sz="4000" dirty="0" err="1" smtClean="0">
                <a:latin typeface="Georgia"/>
                <a:cs typeface="Georgia"/>
              </a:rPr>
              <a:t>aspiradora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2184" y="1973040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¡</a:t>
            </a:r>
            <a:r>
              <a:rPr lang="en-US" sz="4000" dirty="0" err="1" smtClean="0">
                <a:latin typeface="Georgia"/>
                <a:cs typeface="Georgia"/>
              </a:rPr>
              <a:t>Saca</a:t>
            </a:r>
            <a:r>
              <a:rPr lang="en-US" sz="4000" dirty="0" smtClean="0">
                <a:latin typeface="Georgia"/>
                <a:cs typeface="Georgia"/>
              </a:rPr>
              <a:t> </a:t>
            </a:r>
            <a:r>
              <a:rPr lang="en-US" sz="4000" dirty="0" smtClean="0">
                <a:latin typeface="Georgia"/>
                <a:cs typeface="Georgia"/>
              </a:rPr>
              <a:t>la </a:t>
            </a:r>
            <a:r>
              <a:rPr lang="en-US" sz="4000" dirty="0" err="1" smtClean="0">
                <a:latin typeface="Georgia"/>
                <a:cs typeface="Georgia"/>
              </a:rPr>
              <a:t>basura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677" y="202241"/>
            <a:ext cx="1756075" cy="1406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510" y="1436630"/>
            <a:ext cx="1237485" cy="21214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416" y="3342650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¡</a:t>
            </a:r>
            <a:r>
              <a:rPr lang="en-US" sz="4000" dirty="0" smtClean="0">
                <a:latin typeface="Georgia"/>
                <a:cs typeface="Georgia"/>
              </a:rPr>
              <a:t>Lava </a:t>
            </a:r>
            <a:r>
              <a:rPr lang="en-US" sz="4000" dirty="0" smtClean="0">
                <a:latin typeface="Georgia"/>
                <a:cs typeface="Georgia"/>
              </a:rPr>
              <a:t>los </a:t>
            </a:r>
            <a:r>
              <a:rPr lang="en-US" sz="4000" dirty="0" err="1" smtClean="0">
                <a:latin typeface="Georgia"/>
                <a:cs typeface="Georgia"/>
              </a:rPr>
              <a:t>platos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5910" y="2680926"/>
            <a:ext cx="2387600" cy="2171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710" y="4317972"/>
            <a:ext cx="2170474" cy="21704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80062" y="5315690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¡</a:t>
            </a:r>
            <a:r>
              <a:rPr lang="en-US" sz="4000" dirty="0" err="1" smtClean="0">
                <a:latin typeface="Georgia"/>
                <a:cs typeface="Georgia"/>
              </a:rPr>
              <a:t>Haz</a:t>
            </a:r>
            <a:r>
              <a:rPr lang="en-US" sz="4000" dirty="0" smtClean="0">
                <a:latin typeface="Georgia"/>
                <a:cs typeface="Georgia"/>
              </a:rPr>
              <a:t> </a:t>
            </a:r>
            <a:r>
              <a:rPr lang="en-US" sz="4000" dirty="0" smtClean="0">
                <a:latin typeface="Georgia"/>
                <a:cs typeface="Georgia"/>
              </a:rPr>
              <a:t>la </a:t>
            </a:r>
            <a:r>
              <a:rPr lang="en-US" sz="4000" dirty="0" err="1" smtClean="0">
                <a:latin typeface="Georgia"/>
                <a:cs typeface="Georgia"/>
              </a:rPr>
              <a:t>cama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5124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08" y="351888"/>
            <a:ext cx="8721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eorgia"/>
                <a:cs typeface="Georgia"/>
              </a:rPr>
              <a:t>¿</a:t>
            </a:r>
            <a:r>
              <a:rPr lang="en-US" sz="3600" dirty="0" err="1" smtClean="0">
                <a:latin typeface="Georgia"/>
                <a:cs typeface="Georgia"/>
              </a:rPr>
              <a:t>Cómo</a:t>
            </a:r>
            <a:r>
              <a:rPr lang="en-US" sz="3600" dirty="0" smtClean="0">
                <a:latin typeface="Georgia"/>
                <a:cs typeface="Georgia"/>
              </a:rPr>
              <a:t> se forma el </a:t>
            </a:r>
            <a:r>
              <a:rPr lang="en-US" sz="3600" dirty="0" err="1" smtClean="0">
                <a:latin typeface="Georgia"/>
                <a:cs typeface="Georgia"/>
              </a:rPr>
              <a:t>mandato</a:t>
            </a:r>
            <a:r>
              <a:rPr lang="en-US" sz="3600" dirty="0" smtClean="0">
                <a:latin typeface="Georgia"/>
                <a:cs typeface="Georgia"/>
              </a:rPr>
              <a:t> informal </a:t>
            </a:r>
            <a:r>
              <a:rPr lang="en-US" sz="3600" b="1" u="sng" dirty="0" err="1" smtClean="0">
                <a:latin typeface="Georgia"/>
                <a:cs typeface="Georgia"/>
              </a:rPr>
              <a:t>positivo</a:t>
            </a:r>
            <a:r>
              <a:rPr lang="en-US" sz="3600" dirty="0" smtClean="0">
                <a:latin typeface="Georgia"/>
                <a:cs typeface="Georgia"/>
              </a:rPr>
              <a:t>?  No </a:t>
            </a:r>
            <a:r>
              <a:rPr lang="en-US" sz="3600" dirty="0" err="1" smtClean="0">
                <a:latin typeface="Georgia"/>
                <a:cs typeface="Georgia"/>
              </a:rPr>
              <a:t>te</a:t>
            </a:r>
            <a:r>
              <a:rPr lang="en-US" sz="3600" dirty="0" smtClean="0">
                <a:latin typeface="Georgia"/>
                <a:cs typeface="Georgia"/>
              </a:rPr>
              <a:t> </a:t>
            </a:r>
            <a:r>
              <a:rPr lang="en-US" sz="3600" dirty="0" err="1" smtClean="0">
                <a:latin typeface="Georgia"/>
                <a:cs typeface="Georgia"/>
              </a:rPr>
              <a:t>olvides</a:t>
            </a:r>
            <a:r>
              <a:rPr lang="en-US" sz="3600" dirty="0" smtClean="0">
                <a:latin typeface="Georgia"/>
                <a:cs typeface="Georgia"/>
              </a:rPr>
              <a:t>…</a:t>
            </a:r>
          </a:p>
          <a:p>
            <a:endParaRPr lang="en-US" sz="3600" dirty="0">
              <a:latin typeface="Georgia"/>
              <a:cs typeface="Georgia"/>
            </a:endParaRPr>
          </a:p>
          <a:p>
            <a:endParaRPr lang="en-US" sz="36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514" y="1866539"/>
            <a:ext cx="77573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Él</a:t>
            </a:r>
            <a:r>
              <a:rPr lang="en-US" sz="4000" dirty="0" smtClean="0"/>
              <a:t>/</a:t>
            </a:r>
            <a:r>
              <a:rPr lang="en-US" sz="4000" dirty="0" err="1" smtClean="0"/>
              <a:t>ella</a:t>
            </a:r>
            <a:r>
              <a:rPr lang="en-US" sz="4000" dirty="0" smtClean="0"/>
              <a:t>/</a:t>
            </a:r>
            <a:r>
              <a:rPr lang="en-US" sz="4000" dirty="0" err="1" smtClean="0"/>
              <a:t>Ud</a:t>
            </a:r>
            <a:r>
              <a:rPr lang="en-US" sz="4000" dirty="0" smtClean="0"/>
              <a:t>. form</a:t>
            </a:r>
          </a:p>
          <a:p>
            <a:endParaRPr lang="en-US" sz="4000" dirty="0"/>
          </a:p>
          <a:p>
            <a:r>
              <a:rPr lang="en-US" sz="4000" dirty="0" smtClean="0"/>
              <a:t>Or</a:t>
            </a:r>
          </a:p>
          <a:p>
            <a:endParaRPr lang="en-US" sz="4000" dirty="0"/>
          </a:p>
          <a:p>
            <a:r>
              <a:rPr lang="en-US" sz="4000" dirty="0" err="1" smtClean="0"/>
              <a:t>Tú</a:t>
            </a:r>
            <a:r>
              <a:rPr lang="en-US" sz="4000" dirty="0" smtClean="0"/>
              <a:t> form, drop the -s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66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193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rter Black"/>
                <a:cs typeface="Charter Black"/>
              </a:rPr>
              <a:t>Los </a:t>
            </a:r>
            <a:r>
              <a:rPr lang="en-US" sz="2800" dirty="0" err="1" smtClean="0">
                <a:latin typeface="Charter Black"/>
                <a:cs typeface="Charter Black"/>
              </a:rPr>
              <a:t>mandatos</a:t>
            </a:r>
            <a:r>
              <a:rPr lang="en-US" sz="2800" dirty="0" smtClean="0">
                <a:latin typeface="Charter Black"/>
                <a:cs typeface="Charter Black"/>
              </a:rPr>
              <a:t> </a:t>
            </a:r>
            <a:r>
              <a:rPr lang="en-US" sz="2800" dirty="0" err="1" smtClean="0">
                <a:latin typeface="Charter Black"/>
                <a:cs typeface="Charter Black"/>
              </a:rPr>
              <a:t>informales</a:t>
            </a:r>
            <a:r>
              <a:rPr lang="en-US" sz="2800" dirty="0">
                <a:latin typeface="Charter Black"/>
                <a:cs typeface="Charter Black"/>
              </a:rPr>
              <a:t> </a:t>
            </a:r>
            <a:r>
              <a:rPr lang="en-US" sz="2800" dirty="0" err="1" smtClean="0">
                <a:latin typeface="Charter Black"/>
                <a:cs typeface="Charter Black"/>
              </a:rPr>
              <a:t>positivos</a:t>
            </a:r>
            <a:r>
              <a:rPr lang="en-US" sz="2800" dirty="0" smtClean="0">
                <a:latin typeface="Charter Black"/>
                <a:cs typeface="Charter Black"/>
              </a:rPr>
              <a:t> – </a:t>
            </a:r>
            <a:r>
              <a:rPr lang="en-US" sz="2800" dirty="0" err="1" smtClean="0">
                <a:latin typeface="Charter Black"/>
                <a:cs typeface="Charter Black"/>
              </a:rPr>
              <a:t>Irregulares</a:t>
            </a:r>
            <a:endParaRPr lang="en-US" sz="2800" dirty="0" smtClean="0">
              <a:latin typeface="Charter Black"/>
              <a:cs typeface="Charter Black"/>
            </a:endParaRPr>
          </a:p>
          <a:p>
            <a:endParaRPr lang="en-US" sz="2800" dirty="0">
              <a:latin typeface="Charter Black"/>
              <a:cs typeface="Charter Black"/>
            </a:endParaRPr>
          </a:p>
          <a:p>
            <a:endParaRPr lang="en-US" sz="32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913" y="105414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Venir</a:t>
            </a:r>
            <a:r>
              <a:rPr lang="en-US" sz="2800" dirty="0" smtClean="0">
                <a:latin typeface="Georgia"/>
                <a:cs typeface="Georgia"/>
              </a:rPr>
              <a:t> 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913" y="154828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Decir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913" y="2087675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Salir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913" y="261513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Hacer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913" y="3155968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Tener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913" y="3691780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Ir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913" y="425323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Poner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913" y="4862532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Ser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4314" y="1082633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Ven</a:t>
            </a:r>
            <a:r>
              <a:rPr lang="en-US" sz="2800" dirty="0" smtClean="0">
                <a:latin typeface="Georgia"/>
                <a:cs typeface="Georgia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4314" y="1605259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Di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4314" y="207150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Sal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4314" y="2632748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Haz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4314" y="311794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Ten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4314" y="3679188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Ve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4314" y="4215000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Pon</a:t>
            </a:r>
            <a:r>
              <a:rPr lang="en-US" sz="2800" dirty="0" smtClean="0">
                <a:latin typeface="Georgia"/>
                <a:cs typeface="Georgia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4314" y="4862532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Sé</a:t>
            </a:r>
            <a:r>
              <a:rPr lang="en-US" sz="2800" dirty="0" smtClean="0">
                <a:latin typeface="Georgia"/>
                <a:cs typeface="Georgia"/>
              </a:rPr>
              <a:t>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916" y="1471766"/>
            <a:ext cx="4900584" cy="36707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413" y="4548142"/>
            <a:ext cx="1465817" cy="167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5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3685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eorgia"/>
                <a:cs typeface="Georgia"/>
              </a:rPr>
              <a:t>¡No </a:t>
            </a:r>
            <a:r>
              <a:rPr lang="en-US" sz="4000" dirty="0" err="1" smtClean="0">
                <a:latin typeface="Georgia"/>
                <a:cs typeface="Georgia"/>
              </a:rPr>
              <a:t>pases</a:t>
            </a:r>
            <a:r>
              <a:rPr lang="en-US" sz="4000" dirty="0" smtClean="0">
                <a:latin typeface="Georgia"/>
                <a:cs typeface="Georgia"/>
              </a:rPr>
              <a:t> la </a:t>
            </a:r>
            <a:r>
              <a:rPr lang="en-US" sz="4000" dirty="0" err="1" smtClean="0">
                <a:latin typeface="Georgia"/>
                <a:cs typeface="Georgia"/>
              </a:rPr>
              <a:t>aspiradora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3549" y="1972445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eorgia"/>
                <a:cs typeface="Georgia"/>
              </a:rPr>
              <a:t>¡ No </a:t>
            </a:r>
            <a:r>
              <a:rPr lang="en-US" sz="4000" dirty="0" err="1" smtClean="0">
                <a:latin typeface="Georgia"/>
                <a:cs typeface="Georgia"/>
              </a:rPr>
              <a:t>saques</a:t>
            </a:r>
            <a:r>
              <a:rPr lang="en-US" sz="4000" dirty="0" smtClean="0">
                <a:latin typeface="Georgia"/>
                <a:cs typeface="Georgia"/>
              </a:rPr>
              <a:t> la </a:t>
            </a:r>
            <a:r>
              <a:rPr lang="en-US" sz="4000" dirty="0" err="1" smtClean="0">
                <a:latin typeface="Georgia"/>
                <a:cs typeface="Georgia"/>
              </a:rPr>
              <a:t>basura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472" y="144391"/>
            <a:ext cx="1756075" cy="1406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510" y="1436630"/>
            <a:ext cx="1237485" cy="21214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416" y="3342650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eorgia"/>
                <a:cs typeface="Georgia"/>
              </a:rPr>
              <a:t>¡ No </a:t>
            </a:r>
            <a:r>
              <a:rPr lang="en-US" sz="4000" dirty="0" smtClean="0">
                <a:latin typeface="Georgia"/>
                <a:cs typeface="Georgia"/>
              </a:rPr>
              <a:t>laves los </a:t>
            </a:r>
            <a:r>
              <a:rPr lang="en-US" sz="4000" dirty="0" err="1" smtClean="0">
                <a:latin typeface="Georgia"/>
                <a:cs typeface="Georgia"/>
              </a:rPr>
              <a:t>platos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880" y="3381596"/>
            <a:ext cx="1929242" cy="17547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710" y="4317972"/>
            <a:ext cx="2170474" cy="21704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80062" y="5315690"/>
            <a:ext cx="7986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eorgia"/>
                <a:cs typeface="Georgia"/>
              </a:rPr>
              <a:t>¡ No </a:t>
            </a:r>
            <a:r>
              <a:rPr lang="en-US" sz="4000" dirty="0" err="1" smtClean="0">
                <a:latin typeface="Georgia"/>
                <a:cs typeface="Georgia"/>
              </a:rPr>
              <a:t>hagas</a:t>
            </a:r>
            <a:r>
              <a:rPr lang="en-US" sz="4000" dirty="0" smtClean="0">
                <a:latin typeface="Georgia"/>
                <a:cs typeface="Georgia"/>
              </a:rPr>
              <a:t> la </a:t>
            </a:r>
            <a:r>
              <a:rPr lang="en-US" sz="4000" dirty="0" err="1" smtClean="0">
                <a:latin typeface="Georgia"/>
                <a:cs typeface="Georgia"/>
              </a:rPr>
              <a:t>cama</a:t>
            </a:r>
            <a:r>
              <a:rPr lang="en-US" sz="4000" dirty="0" smtClean="0">
                <a:latin typeface="Georgia"/>
                <a:cs typeface="Georgia"/>
              </a:rPr>
              <a:t>!</a:t>
            </a:r>
            <a:endParaRPr lang="en-US" sz="4000" dirty="0">
              <a:latin typeface="Georgia"/>
              <a:cs typeface="Georgi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alphaModFix amt="48000"/>
          </a:blip>
          <a:stretch>
            <a:fillRect/>
          </a:stretch>
        </p:blipFill>
        <p:spPr>
          <a:xfrm>
            <a:off x="5869945" y="142232"/>
            <a:ext cx="1311812" cy="12943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alphaModFix amt="48000"/>
          </a:blip>
          <a:stretch>
            <a:fillRect/>
          </a:stretch>
        </p:blipFill>
        <p:spPr>
          <a:xfrm>
            <a:off x="6525851" y="1839881"/>
            <a:ext cx="1311812" cy="12943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alphaModFix amt="48000"/>
          </a:blip>
          <a:stretch>
            <a:fillRect/>
          </a:stretch>
        </p:blipFill>
        <p:spPr>
          <a:xfrm>
            <a:off x="5133001" y="3392062"/>
            <a:ext cx="1596083" cy="15748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alphaModFix amt="48000"/>
          </a:blip>
          <a:stretch>
            <a:fillRect/>
          </a:stretch>
        </p:blipFill>
        <p:spPr>
          <a:xfrm>
            <a:off x="428416" y="4317972"/>
            <a:ext cx="1728550" cy="170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08" y="351888"/>
            <a:ext cx="8721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eorgia"/>
                <a:cs typeface="Georgia"/>
              </a:rPr>
              <a:t>¿</a:t>
            </a:r>
            <a:r>
              <a:rPr lang="en-US" sz="3600" dirty="0" err="1" smtClean="0">
                <a:latin typeface="Georgia"/>
                <a:cs typeface="Georgia"/>
              </a:rPr>
              <a:t>Cómo</a:t>
            </a:r>
            <a:r>
              <a:rPr lang="en-US" sz="3600" dirty="0" smtClean="0">
                <a:latin typeface="Georgia"/>
                <a:cs typeface="Georgia"/>
              </a:rPr>
              <a:t> se forma el </a:t>
            </a:r>
            <a:r>
              <a:rPr lang="en-US" sz="3600" dirty="0" err="1" smtClean="0">
                <a:latin typeface="Georgia"/>
                <a:cs typeface="Georgia"/>
              </a:rPr>
              <a:t>mandato</a:t>
            </a:r>
            <a:r>
              <a:rPr lang="en-US" sz="3600" dirty="0" smtClean="0">
                <a:latin typeface="Georgia"/>
                <a:cs typeface="Georgia"/>
              </a:rPr>
              <a:t> informal </a:t>
            </a:r>
            <a:r>
              <a:rPr lang="en-US" sz="3600" b="1" u="sng" dirty="0" err="1" smtClean="0">
                <a:latin typeface="Georgia"/>
                <a:cs typeface="Georgia"/>
              </a:rPr>
              <a:t>negativo</a:t>
            </a:r>
            <a:r>
              <a:rPr lang="en-US" sz="3600" dirty="0" smtClean="0">
                <a:latin typeface="Georgia"/>
                <a:cs typeface="Georgia"/>
              </a:rPr>
              <a:t>?  </a:t>
            </a:r>
            <a:endParaRPr lang="en-US" sz="36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07" y="1567517"/>
            <a:ext cx="82505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4000" dirty="0" err="1" smtClean="0"/>
              <a:t>Yo</a:t>
            </a:r>
            <a:r>
              <a:rPr lang="en-US" sz="4000" dirty="0" smtClean="0"/>
              <a:t> form present tense</a:t>
            </a:r>
          </a:p>
          <a:p>
            <a:pPr marL="742950" indent="-742950">
              <a:buAutoNum type="arabicParenR"/>
            </a:pPr>
            <a:r>
              <a:rPr lang="en-US" sz="4000" dirty="0" smtClean="0"/>
              <a:t>Drop the –O</a:t>
            </a:r>
          </a:p>
          <a:p>
            <a:pPr marL="742950" indent="-742950">
              <a:buAutoNum type="arabicParenR"/>
            </a:pPr>
            <a:r>
              <a:rPr lang="en-US" sz="4000" dirty="0" smtClean="0"/>
              <a:t>Add opposite ending</a:t>
            </a:r>
          </a:p>
          <a:p>
            <a:pPr marL="742950" indent="-742950">
              <a:buAutoNum type="arabicParenR"/>
            </a:pPr>
            <a:endParaRPr lang="en-US" sz="4000" dirty="0"/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ar</a:t>
            </a:r>
            <a:r>
              <a:rPr lang="en-US" sz="4000" dirty="0" smtClean="0"/>
              <a:t> &gt; </a:t>
            </a:r>
            <a:r>
              <a:rPr lang="en-US" sz="4000" dirty="0" err="1" smtClean="0"/>
              <a:t>es</a:t>
            </a:r>
            <a:r>
              <a:rPr lang="en-US" sz="4000" dirty="0" smtClean="0"/>
              <a:t>			   ¡No </a:t>
            </a:r>
            <a:r>
              <a:rPr lang="en-US" sz="4000" dirty="0" err="1" smtClean="0"/>
              <a:t>habl</a:t>
            </a:r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inglés</a:t>
            </a:r>
            <a:r>
              <a:rPr lang="en-US" sz="4000" dirty="0" smtClean="0"/>
              <a:t>!</a:t>
            </a:r>
            <a:endParaRPr lang="en-US" sz="4000" dirty="0" smtClean="0"/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er</a:t>
            </a:r>
            <a:r>
              <a:rPr lang="en-US" sz="4000" dirty="0" smtClean="0"/>
              <a:t>, -</a:t>
            </a:r>
            <a:r>
              <a:rPr lang="en-US" sz="4000" dirty="0" err="1" smtClean="0"/>
              <a:t>ir</a:t>
            </a:r>
            <a:r>
              <a:rPr lang="en-US" sz="4000" dirty="0" smtClean="0"/>
              <a:t> &gt; as </a:t>
            </a:r>
            <a:r>
              <a:rPr lang="en-US" sz="4000" dirty="0"/>
              <a:t> </a:t>
            </a:r>
            <a:r>
              <a:rPr lang="en-US" sz="4000" dirty="0" smtClean="0"/>
              <a:t>  ¡</a:t>
            </a:r>
            <a:r>
              <a:rPr lang="en-US" sz="4000" dirty="0"/>
              <a:t>No </a:t>
            </a:r>
            <a:r>
              <a:rPr lang="en-US" sz="4000" dirty="0" smtClean="0"/>
              <a:t>com</a:t>
            </a:r>
            <a:r>
              <a:rPr lang="en-US" sz="4000" dirty="0" smtClean="0">
                <a:solidFill>
                  <a:srgbClr val="FF0000"/>
                </a:solidFill>
              </a:rPr>
              <a:t>as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clase</a:t>
            </a:r>
            <a:r>
              <a:rPr lang="en-US" sz="4000" dirty="0" smtClean="0"/>
              <a:t>!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08" y="5676334"/>
            <a:ext cx="858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eorgia"/>
                <a:cs typeface="Georgia"/>
              </a:rPr>
              <a:t>What does this remind you of??? </a:t>
            </a:r>
            <a:endParaRPr lang="en-US" sz="3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3447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08" y="351888"/>
            <a:ext cx="8721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eorgia"/>
                <a:cs typeface="Georgia"/>
              </a:rPr>
              <a:t>el </a:t>
            </a:r>
            <a:r>
              <a:rPr lang="en-US" sz="3600" dirty="0" err="1" smtClean="0">
                <a:latin typeface="Georgia"/>
                <a:cs typeface="Georgia"/>
              </a:rPr>
              <a:t>mandato</a:t>
            </a:r>
            <a:r>
              <a:rPr lang="en-US" sz="3600" dirty="0" smtClean="0">
                <a:latin typeface="Georgia"/>
                <a:cs typeface="Georgia"/>
              </a:rPr>
              <a:t> informal </a:t>
            </a:r>
            <a:r>
              <a:rPr lang="en-US" sz="3600" b="1" u="sng" dirty="0" err="1" smtClean="0">
                <a:latin typeface="Georgia"/>
                <a:cs typeface="Georgia"/>
              </a:rPr>
              <a:t>negativo</a:t>
            </a:r>
            <a:r>
              <a:rPr lang="en-US" sz="3600" dirty="0" smtClean="0">
                <a:latin typeface="Georgia"/>
                <a:cs typeface="Georgia"/>
              </a:rPr>
              <a:t>  </a:t>
            </a:r>
            <a:endParaRPr lang="en-US" sz="36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503" y="1567517"/>
            <a:ext cx="8929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-car   		c &gt; </a:t>
            </a:r>
            <a:r>
              <a:rPr lang="en-US" sz="4000" dirty="0" err="1" smtClean="0"/>
              <a:t>qu</a:t>
            </a:r>
            <a:r>
              <a:rPr lang="en-US" sz="4000" dirty="0" smtClean="0"/>
              <a:t>		¡No to</a:t>
            </a:r>
            <a:r>
              <a:rPr lang="en-US" sz="4000" b="1" dirty="0" smtClean="0">
                <a:solidFill>
                  <a:srgbClr val="FF0000"/>
                </a:solidFill>
              </a:rPr>
              <a:t>qu</a:t>
            </a:r>
            <a:r>
              <a:rPr lang="en-US" sz="4000" dirty="0" smtClean="0"/>
              <a:t>es!</a:t>
            </a:r>
          </a:p>
          <a:p>
            <a:r>
              <a:rPr lang="en-US" sz="4000" dirty="0" smtClean="0"/>
              <a:t>-</a:t>
            </a:r>
            <a:r>
              <a:rPr lang="en-US" sz="4000" dirty="0" smtClean="0"/>
              <a:t>gar			g &gt; </a:t>
            </a:r>
            <a:r>
              <a:rPr lang="en-US" sz="4000" dirty="0" err="1" smtClean="0"/>
              <a:t>gu</a:t>
            </a:r>
            <a:r>
              <a:rPr lang="en-US" sz="4000" dirty="0" smtClean="0"/>
              <a:t>			</a:t>
            </a:r>
            <a:r>
              <a:rPr lang="en-US" sz="4000" dirty="0" smtClean="0"/>
              <a:t>¡No </a:t>
            </a:r>
            <a:r>
              <a:rPr lang="en-US" sz="4000" dirty="0" err="1" smtClean="0"/>
              <a:t>jue</a:t>
            </a:r>
            <a:r>
              <a:rPr lang="en-US" sz="4000" b="1" dirty="0" err="1" smtClean="0">
                <a:solidFill>
                  <a:srgbClr val="FF0000"/>
                </a:solidFill>
              </a:rPr>
              <a:t>gu</a:t>
            </a:r>
            <a:r>
              <a:rPr lang="en-US" sz="4000" dirty="0" err="1" smtClean="0"/>
              <a:t>es</a:t>
            </a:r>
            <a:r>
              <a:rPr lang="en-US" sz="4000" dirty="0" smtClean="0"/>
              <a:t>! </a:t>
            </a:r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zar</a:t>
            </a:r>
            <a:r>
              <a:rPr lang="en-US" sz="4000" dirty="0" smtClean="0"/>
              <a:t> 		z &gt; c		</a:t>
            </a:r>
            <a:r>
              <a:rPr lang="en-US" sz="4000" dirty="0" smtClean="0"/>
              <a:t>¡No </a:t>
            </a:r>
            <a:r>
              <a:rPr lang="en-US" sz="4000" dirty="0" err="1" smtClean="0"/>
              <a:t>empie</a:t>
            </a:r>
            <a:r>
              <a:rPr lang="en-US" sz="4000" b="1" dirty="0" err="1" smtClean="0">
                <a:solidFill>
                  <a:srgbClr val="FF0000"/>
                </a:solidFill>
              </a:rPr>
              <a:t>c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ahora</a:t>
            </a:r>
            <a:r>
              <a:rPr lang="en-US" sz="4000" dirty="0" smtClean="0"/>
              <a:t>! </a:t>
            </a:r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ger</a:t>
            </a:r>
            <a:r>
              <a:rPr lang="en-US" sz="4000" dirty="0" smtClean="0"/>
              <a:t>		g &gt; j 	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3600" dirty="0" smtClean="0"/>
              <a:t>¡No </a:t>
            </a:r>
            <a:r>
              <a:rPr lang="en-US" sz="3600" dirty="0" err="1" smtClean="0"/>
              <a:t>reco</a:t>
            </a:r>
            <a:r>
              <a:rPr lang="en-US" sz="3600" b="1" dirty="0" err="1" smtClean="0">
                <a:solidFill>
                  <a:srgbClr val="FF0000"/>
                </a:solidFill>
              </a:rPr>
              <a:t>j</a:t>
            </a:r>
            <a:r>
              <a:rPr lang="en-US" sz="3600" dirty="0" err="1" smtClean="0"/>
              <a:t>as</a:t>
            </a:r>
            <a:r>
              <a:rPr lang="en-US" sz="3600" dirty="0" smtClean="0"/>
              <a:t> </a:t>
            </a:r>
            <a:r>
              <a:rPr lang="en-US" sz="3600" dirty="0" err="1" smtClean="0"/>
              <a:t>mis</a:t>
            </a:r>
            <a:r>
              <a:rPr lang="en-US" sz="3600" dirty="0" smtClean="0"/>
              <a:t> </a:t>
            </a:r>
            <a:r>
              <a:rPr lang="en-US" sz="3600" dirty="0" err="1" smtClean="0"/>
              <a:t>libros</a:t>
            </a:r>
            <a:r>
              <a:rPr lang="en-US" sz="3600" dirty="0" smtClean="0"/>
              <a:t>!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8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317" y="214193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harter Black"/>
                <a:cs typeface="Charter Black"/>
              </a:rPr>
              <a:t>Los </a:t>
            </a:r>
            <a:r>
              <a:rPr lang="en-US" sz="3600" dirty="0" err="1" smtClean="0">
                <a:latin typeface="Charter Black"/>
                <a:cs typeface="Charter Black"/>
              </a:rPr>
              <a:t>mandatos</a:t>
            </a:r>
            <a:r>
              <a:rPr lang="en-US" sz="3600" dirty="0" smtClean="0">
                <a:latin typeface="Charter Black"/>
                <a:cs typeface="Charter Black"/>
              </a:rPr>
              <a:t> </a:t>
            </a:r>
            <a:r>
              <a:rPr lang="en-US" sz="3600" dirty="0" err="1" smtClean="0">
                <a:latin typeface="Charter Black"/>
                <a:cs typeface="Charter Black"/>
              </a:rPr>
              <a:t>informales</a:t>
            </a:r>
            <a:r>
              <a:rPr lang="en-US" sz="3600" dirty="0">
                <a:latin typeface="Charter Black"/>
                <a:cs typeface="Charter Black"/>
              </a:rPr>
              <a:t> </a:t>
            </a:r>
            <a:r>
              <a:rPr lang="en-US" sz="3600" b="1" u="sng" dirty="0" err="1" smtClean="0">
                <a:latin typeface="Charter Black"/>
                <a:cs typeface="Charter Black"/>
              </a:rPr>
              <a:t>Irregulares</a:t>
            </a:r>
            <a:r>
              <a:rPr lang="en-US" sz="3600" b="1" u="sng" dirty="0" smtClean="0">
                <a:latin typeface="Charter Black"/>
                <a:cs typeface="Charter Black"/>
              </a:rPr>
              <a:t>:</a:t>
            </a:r>
            <a:endParaRPr lang="en-US" sz="3600" b="1" u="sng" dirty="0">
              <a:latin typeface="Charter Black"/>
              <a:cs typeface="Charter Black"/>
            </a:endParaRPr>
          </a:p>
          <a:p>
            <a:endParaRPr lang="en-US" sz="3200" dirty="0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913" y="105414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Ser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913" y="261513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Dar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1913" y="3417578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Estar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913" y="1797665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Georgia"/>
                <a:cs typeface="Georgia"/>
              </a:rPr>
              <a:t>Ir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913" y="4196326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Saber</a:t>
            </a:r>
            <a:r>
              <a:rPr lang="en-US" sz="2800" dirty="0" smtClean="0">
                <a:latin typeface="Georgia"/>
                <a:cs typeface="Georgia"/>
              </a:rPr>
              <a:t>&gt;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4314" y="1082633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¡</a:t>
            </a:r>
            <a:r>
              <a:rPr lang="en-US" sz="2800" dirty="0" smtClean="0">
                <a:latin typeface="Georgia"/>
                <a:cs typeface="Georgia"/>
              </a:rPr>
              <a:t>No seas!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4314" y="2632748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¡</a:t>
            </a:r>
            <a:r>
              <a:rPr lang="en-US" sz="2800" dirty="0" smtClean="0">
                <a:latin typeface="Georgia"/>
                <a:cs typeface="Georgia"/>
              </a:rPr>
              <a:t>No des!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4313" y="3425397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¡</a:t>
            </a:r>
            <a:r>
              <a:rPr lang="en-US" sz="2800" dirty="0" smtClean="0">
                <a:latin typeface="Georgia"/>
                <a:cs typeface="Georgia"/>
              </a:rPr>
              <a:t>No </a:t>
            </a:r>
            <a:r>
              <a:rPr lang="en-US" sz="2800" dirty="0" err="1" smtClean="0">
                <a:latin typeface="Georgia"/>
                <a:cs typeface="Georgia"/>
              </a:rPr>
              <a:t>estés</a:t>
            </a:r>
            <a:r>
              <a:rPr lang="en-US" sz="2800" dirty="0" smtClean="0">
                <a:latin typeface="Georgia"/>
                <a:cs typeface="Georgia"/>
              </a:rPr>
              <a:t>!</a:t>
            </a: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4314" y="1797665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¡</a:t>
            </a:r>
            <a:r>
              <a:rPr lang="en-US" sz="2800" dirty="0" smtClean="0">
                <a:latin typeface="Georgia"/>
                <a:cs typeface="Georgia"/>
              </a:rPr>
              <a:t>No </a:t>
            </a:r>
            <a:r>
              <a:rPr lang="en-US" sz="2800" dirty="0" err="1" smtClean="0">
                <a:latin typeface="Georgia"/>
                <a:cs typeface="Georgia"/>
              </a:rPr>
              <a:t>vayas</a:t>
            </a:r>
            <a:r>
              <a:rPr lang="en-US" sz="2800" dirty="0" smtClean="0">
                <a:latin typeface="Georgia"/>
                <a:cs typeface="Georgia"/>
              </a:rPr>
              <a:t>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4312" y="4196326"/>
            <a:ext cx="28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¡</a:t>
            </a:r>
            <a:r>
              <a:rPr lang="en-US" sz="2800" dirty="0" smtClean="0">
                <a:latin typeface="Georgia"/>
                <a:cs typeface="Georgia"/>
              </a:rPr>
              <a:t>No </a:t>
            </a:r>
            <a:r>
              <a:rPr lang="en-US" sz="2800" dirty="0" err="1" smtClean="0">
                <a:latin typeface="Georgia"/>
                <a:cs typeface="Georgia"/>
              </a:rPr>
              <a:t>sepas</a:t>
            </a:r>
            <a:r>
              <a:rPr lang="en-US" sz="2800" dirty="0" smtClean="0">
                <a:latin typeface="Georgia"/>
                <a:cs typeface="Georgia"/>
              </a:rPr>
              <a:t>!  </a:t>
            </a:r>
          </a:p>
        </p:txBody>
      </p:sp>
    </p:spTree>
    <p:extLst>
      <p:ext uri="{BB962C8B-B14F-4D97-AF65-F5344CB8AC3E}">
        <p14:creationId xmlns:p14="http://schemas.microsoft.com/office/powerpoint/2010/main" val="309954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8294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Escribe</a:t>
            </a:r>
            <a:r>
              <a:rPr lang="en-US" sz="2400" b="1" dirty="0"/>
              <a:t> los </a:t>
            </a:r>
            <a:r>
              <a:rPr lang="en-US" sz="2400" b="1" dirty="0" err="1"/>
              <a:t>mandatos</a:t>
            </a:r>
            <a:r>
              <a:rPr lang="en-US" sz="2400" b="1" dirty="0"/>
              <a:t> </a:t>
            </a:r>
            <a:r>
              <a:rPr lang="en-US" sz="2400" b="1" dirty="0" err="1"/>
              <a:t>informales</a:t>
            </a:r>
            <a:r>
              <a:rPr lang="en-US" sz="2400" b="1" dirty="0" smtClean="0"/>
              <a:t>:</a:t>
            </a:r>
          </a:p>
          <a:p>
            <a:endParaRPr lang="en-US" b="1" dirty="0"/>
          </a:p>
          <a:p>
            <a:endParaRPr lang="en-US" sz="2000" dirty="0">
              <a:latin typeface="Georgia"/>
              <a:cs typeface="Georgia"/>
            </a:endParaRP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1.Doblar </a:t>
            </a:r>
            <a:r>
              <a:rPr lang="en-US" sz="2000" dirty="0">
                <a:latin typeface="Georgia"/>
                <a:cs typeface="Georgia"/>
              </a:rPr>
              <a:t>________________    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2. </a:t>
            </a:r>
            <a:r>
              <a:rPr lang="en-US" sz="2000" dirty="0" err="1" smtClean="0">
                <a:latin typeface="Georgia"/>
                <a:cs typeface="Georgia"/>
              </a:rPr>
              <a:t>llegar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3.Salir________________    </a:t>
            </a:r>
            <a:r>
              <a:rPr lang="en-US" sz="2000" dirty="0">
                <a:latin typeface="Georgia"/>
                <a:cs typeface="Georgia"/>
              </a:rPr>
              <a:t>	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4. </a:t>
            </a:r>
            <a:r>
              <a:rPr lang="en-US" sz="2000" dirty="0" err="1" smtClean="0">
                <a:latin typeface="Georgia"/>
                <a:cs typeface="Georgia"/>
              </a:rPr>
              <a:t>bajar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5. </a:t>
            </a:r>
            <a:r>
              <a:rPr lang="en-US" sz="2000" dirty="0" err="1" smtClean="0">
                <a:latin typeface="Georgia"/>
                <a:cs typeface="Georgia"/>
              </a:rPr>
              <a:t>subir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6. </a:t>
            </a:r>
            <a:r>
              <a:rPr lang="en-US" sz="2000" dirty="0" err="1" smtClean="0">
                <a:latin typeface="Georgia"/>
                <a:cs typeface="Georgia"/>
              </a:rPr>
              <a:t>abrir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7. </a:t>
            </a:r>
            <a:r>
              <a:rPr lang="en-US" sz="2000" dirty="0" err="1" smtClean="0">
                <a:latin typeface="Georgia"/>
                <a:cs typeface="Georgia"/>
              </a:rPr>
              <a:t>seguir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8. </a:t>
            </a:r>
            <a:r>
              <a:rPr lang="en-US" sz="2000" dirty="0" err="1" smtClean="0">
                <a:latin typeface="Georgia"/>
                <a:cs typeface="Georgia"/>
              </a:rPr>
              <a:t>dar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9. </a:t>
            </a:r>
            <a:r>
              <a:rPr lang="en-US" sz="2000" dirty="0" err="1" smtClean="0">
                <a:latin typeface="Georgia"/>
                <a:cs typeface="Georgia"/>
              </a:rPr>
              <a:t>ir</a:t>
            </a:r>
            <a:r>
              <a:rPr lang="en-US" sz="2000" dirty="0" smtClean="0">
                <a:latin typeface="Georgia"/>
                <a:cs typeface="Georgia"/>
              </a:rPr>
              <a:t>________________    </a:t>
            </a:r>
            <a:r>
              <a:rPr lang="en-US" sz="2000" dirty="0">
                <a:latin typeface="Georgia"/>
                <a:cs typeface="Georgia"/>
              </a:rPr>
              <a:t>	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pPr lvl="0"/>
            <a:r>
              <a:rPr lang="en-US" sz="2000" dirty="0" smtClean="0">
                <a:latin typeface="Georgia"/>
                <a:cs typeface="Georgia"/>
              </a:rPr>
              <a:t>10.cruzar________________    </a:t>
            </a:r>
            <a:r>
              <a:rPr lang="en-US" sz="2000" dirty="0">
                <a:latin typeface="Georgia"/>
                <a:cs typeface="Georgia"/>
              </a:rPr>
              <a:t>		</a:t>
            </a:r>
            <a:r>
              <a:rPr lang="en-US" sz="2000" dirty="0" smtClean="0">
                <a:latin typeface="Georgia"/>
                <a:cs typeface="Georgia"/>
              </a:rPr>
              <a:t>!</a:t>
            </a:r>
            <a:r>
              <a:rPr lang="en-US" sz="2000" dirty="0">
                <a:latin typeface="Georgia"/>
                <a:cs typeface="Georgia"/>
              </a:rPr>
              <a:t>No _____________________!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157</TotalTime>
  <Words>196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Los mandatos informales (tú)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Board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mandatos informales (tú)</dc:title>
  <dc:creator>Michele Slais</dc:creator>
  <cp:lastModifiedBy>Temp</cp:lastModifiedBy>
  <cp:revision>9</cp:revision>
  <dcterms:created xsi:type="dcterms:W3CDTF">2014-12-18T02:50:49Z</dcterms:created>
  <dcterms:modified xsi:type="dcterms:W3CDTF">2014-12-18T14:19:21Z</dcterms:modified>
</cp:coreProperties>
</file>