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6" r:id="rId8"/>
    <p:sldId id="267" r:id="rId9"/>
    <p:sldId id="262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E0D4B9-7A7E-4E4E-A316-A02791F1025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A66368-E0AB-4185-AB5A-2E1D8219F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Pasiva</a:t>
            </a:r>
            <a:r>
              <a:rPr lang="en-US" dirty="0" smtClean="0"/>
              <a:t> con 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songs will be played by the school band.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Las </a:t>
            </a:r>
            <a:r>
              <a:rPr lang="en-US" sz="3200" dirty="0" err="1" smtClean="0"/>
              <a:t>canciones</a:t>
            </a:r>
            <a:r>
              <a:rPr lang="en-US" sz="3200" dirty="0" smtClean="0"/>
              <a:t> </a:t>
            </a:r>
            <a:r>
              <a:rPr lang="en-US" sz="3200" dirty="0" err="1" smtClean="0"/>
              <a:t>serán</a:t>
            </a:r>
            <a:r>
              <a:rPr lang="en-US" sz="3200" dirty="0" smtClean="0"/>
              <a:t> </a:t>
            </a:r>
            <a:r>
              <a:rPr lang="en-US" sz="3200" dirty="0" err="1" smtClean="0"/>
              <a:t>tocadas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banda</a:t>
            </a:r>
            <a:r>
              <a:rPr lang="en-US" sz="3200" dirty="0" smtClean="0"/>
              <a:t> escolar.  </a:t>
            </a:r>
            <a:endParaRPr lang="en-US" sz="3200" dirty="0"/>
          </a:p>
        </p:txBody>
      </p:sp>
      <p:pic>
        <p:nvPicPr>
          <p:cNvPr id="2050" name="Picture 2" descr="http://ww3.hdnux.com/photos/24/22/05/5316954/3/960x5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67102"/>
            <a:ext cx="2859122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wgi.org/UserFiles/images/Oliv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90827"/>
            <a:ext cx="25908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37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Ahora</a:t>
            </a:r>
            <a:r>
              <a:rPr lang="en-US" sz="2800" dirty="0" smtClean="0"/>
              <a:t>, </a:t>
            </a:r>
            <a:r>
              <a:rPr lang="en-US" sz="2800" dirty="0" err="1" smtClean="0"/>
              <a:t>hagan</a:t>
            </a:r>
            <a:r>
              <a:rPr lang="en-US" sz="2800" dirty="0" smtClean="0"/>
              <a:t> </a:t>
            </a:r>
            <a:r>
              <a:rPr lang="en-US" sz="2800" dirty="0" err="1" smtClean="0"/>
              <a:t>Uds</a:t>
            </a:r>
            <a:r>
              <a:rPr lang="en-US" sz="2800" dirty="0" smtClean="0"/>
              <a:t>. #20 y #21 en la </a:t>
            </a:r>
            <a:r>
              <a:rPr lang="en-US" sz="2800" dirty="0" err="1" smtClean="0"/>
              <a:t>página</a:t>
            </a:r>
            <a:r>
              <a:rPr lang="en-US" sz="2800" dirty="0" smtClean="0"/>
              <a:t> 199. </a:t>
            </a:r>
          </a:p>
          <a:p>
            <a:endParaRPr lang="en-US" sz="2800" dirty="0"/>
          </a:p>
          <a:p>
            <a:r>
              <a:rPr lang="en-US" sz="2800" dirty="0" smtClean="0"/>
              <a:t>#20</a:t>
            </a:r>
          </a:p>
          <a:p>
            <a:r>
              <a:rPr lang="en-US" sz="2800" dirty="0" smtClean="0"/>
              <a:t>1.__________________________________</a:t>
            </a:r>
          </a:p>
          <a:p>
            <a:r>
              <a:rPr lang="en-US" sz="2800" dirty="0" smtClean="0"/>
              <a:t>2.__________________________________</a:t>
            </a:r>
          </a:p>
          <a:p>
            <a:r>
              <a:rPr lang="en-US" sz="2800" dirty="0" smtClean="0"/>
              <a:t>3.__________________________________</a:t>
            </a:r>
          </a:p>
          <a:p>
            <a:r>
              <a:rPr lang="en-US" sz="2800" dirty="0" smtClean="0"/>
              <a:t>4.__________________________________</a:t>
            </a:r>
          </a:p>
          <a:p>
            <a:r>
              <a:rPr lang="en-US" sz="2800" dirty="0" smtClean="0"/>
              <a:t>5.__________________________________</a:t>
            </a:r>
          </a:p>
          <a:p>
            <a:r>
              <a:rPr lang="en-US" sz="2800" dirty="0" smtClean="0"/>
              <a:t>6.__________________________________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#21 p. 199</a:t>
            </a:r>
          </a:p>
          <a:p>
            <a:r>
              <a:rPr lang="en-US" sz="2800" dirty="0" smtClean="0"/>
              <a:t>1.__________________________________</a:t>
            </a:r>
          </a:p>
          <a:p>
            <a:r>
              <a:rPr lang="en-US" sz="2800" dirty="0" smtClean="0"/>
              <a:t>2.__________________________________</a:t>
            </a:r>
          </a:p>
          <a:p>
            <a:r>
              <a:rPr lang="en-US" sz="2800" dirty="0" smtClean="0"/>
              <a:t>3.__________________________________</a:t>
            </a:r>
          </a:p>
          <a:p>
            <a:r>
              <a:rPr lang="en-US" sz="2800" dirty="0" smtClean="0"/>
              <a:t>4.__________________________________</a:t>
            </a:r>
          </a:p>
          <a:p>
            <a:r>
              <a:rPr lang="en-US" sz="2800" dirty="0" smtClean="0"/>
              <a:t>5.__________________________________</a:t>
            </a:r>
          </a:p>
          <a:p>
            <a:r>
              <a:rPr lang="en-US" sz="2800" dirty="0" smtClean="0"/>
              <a:t>6.__________________________________</a:t>
            </a:r>
          </a:p>
          <a:p>
            <a:r>
              <a:rPr lang="en-US" sz="2800" dirty="0"/>
              <a:t>7</a:t>
            </a:r>
            <a:r>
              <a:rPr lang="en-US" sz="2800" dirty="0" smtClean="0"/>
              <a:t>.__________________________________</a:t>
            </a:r>
          </a:p>
          <a:p>
            <a:r>
              <a:rPr lang="en-US" sz="2800" dirty="0" smtClean="0"/>
              <a:t>8.__________________________________</a:t>
            </a:r>
          </a:p>
          <a:p>
            <a:endParaRPr lang="en-US" sz="2800" dirty="0" smtClean="0"/>
          </a:p>
          <a:p>
            <a:r>
              <a:rPr lang="en-US" sz="2800" dirty="0" smtClean="0"/>
              <a:t>#19 p. 198 </a:t>
            </a:r>
            <a:r>
              <a:rPr lang="en-US" sz="2800" dirty="0" err="1" smtClean="0"/>
              <a:t>Cierto</a:t>
            </a:r>
            <a:r>
              <a:rPr lang="en-US" sz="2800" dirty="0" smtClean="0"/>
              <a:t>/</a:t>
            </a:r>
            <a:r>
              <a:rPr lang="en-US" sz="2800" dirty="0" err="1" smtClean="0"/>
              <a:t>Falso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____		2. _____		3. ____</a:t>
            </a:r>
          </a:p>
          <a:p>
            <a:r>
              <a:rPr lang="en-US" sz="2800" dirty="0" smtClean="0"/>
              <a:t>4. ____		5. _____		6. </a:t>
            </a:r>
            <a:r>
              <a:rPr lang="en-US" sz="2800" smtClean="0"/>
              <a:t>____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5105400"/>
          </a:xfrm>
        </p:spPr>
        <p:txBody>
          <a:bodyPr numCol="2">
            <a:no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Voz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activa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s-ES" sz="2000" dirty="0" smtClean="0"/>
              <a:t>• El artista pintó el mural.</a:t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n-US" sz="2000" dirty="0" smtClean="0"/>
              <a:t>• Mi </a:t>
            </a:r>
            <a:r>
              <a:rPr lang="en-US" sz="2000" dirty="0" err="1" smtClean="0"/>
              <a:t>papá</a:t>
            </a:r>
            <a:r>
              <a:rPr lang="en-US" sz="2000" dirty="0" smtClean="0"/>
              <a:t> </a:t>
            </a:r>
            <a:r>
              <a:rPr lang="en-US" sz="2000" dirty="0" err="1" smtClean="0"/>
              <a:t>compró</a:t>
            </a:r>
            <a:r>
              <a:rPr lang="en-US" sz="2000" dirty="0" smtClean="0"/>
              <a:t> un </a:t>
            </a:r>
            <a:r>
              <a:rPr lang="en-US" sz="2000" dirty="0" err="1" smtClean="0"/>
              <a:t>carro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nuevo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• La </a:t>
            </a:r>
            <a:r>
              <a:rPr lang="en-US" sz="2000" dirty="0" err="1" smtClean="0"/>
              <a:t>arquitecta</a:t>
            </a:r>
            <a:r>
              <a:rPr lang="en-US" sz="2000" dirty="0" smtClean="0"/>
              <a:t> </a:t>
            </a:r>
            <a:r>
              <a:rPr lang="en-US" sz="2000" dirty="0" err="1" smtClean="0"/>
              <a:t>diseñó</a:t>
            </a:r>
            <a:r>
              <a:rPr lang="en-US" sz="2000" dirty="0" smtClean="0"/>
              <a:t> el</a:t>
            </a:r>
            <a:br>
              <a:rPr lang="en-US" sz="2000" dirty="0" smtClean="0"/>
            </a:br>
            <a:r>
              <a:rPr lang="en-US" sz="2000" dirty="0" err="1" smtClean="0"/>
              <a:t>puente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• </a:t>
            </a:r>
            <a:r>
              <a:rPr lang="en-US" sz="2000" dirty="0" err="1" smtClean="0"/>
              <a:t>Nosotros</a:t>
            </a:r>
            <a:r>
              <a:rPr lang="en-US" sz="2000" dirty="0" smtClean="0"/>
              <a:t> </a:t>
            </a:r>
            <a:r>
              <a:rPr lang="en-US" sz="2000" dirty="0" err="1" smtClean="0"/>
              <a:t>sacamos</a:t>
            </a:r>
            <a:r>
              <a:rPr lang="en-US" sz="2000" dirty="0" smtClean="0"/>
              <a:t> la </a:t>
            </a:r>
            <a:r>
              <a:rPr lang="en-US" sz="2000" dirty="0" err="1" smtClean="0"/>
              <a:t>foto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• Ella </a:t>
            </a:r>
            <a:r>
              <a:rPr lang="en-US" sz="2000" dirty="0" err="1" smtClean="0"/>
              <a:t>dio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presentación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• Los </a:t>
            </a:r>
            <a:r>
              <a:rPr lang="en-US" sz="2000" dirty="0" err="1" smtClean="0"/>
              <a:t>estudiantes</a:t>
            </a:r>
            <a:r>
              <a:rPr lang="en-US" sz="2000" dirty="0" smtClean="0"/>
              <a:t> </a:t>
            </a:r>
            <a:r>
              <a:rPr lang="en-US" sz="2000" dirty="0" err="1" smtClean="0"/>
              <a:t>visitaron</a:t>
            </a:r>
            <a:r>
              <a:rPr lang="en-US" sz="2000" dirty="0" smtClean="0"/>
              <a:t> la </a:t>
            </a:r>
            <a:r>
              <a:rPr lang="en-US" sz="2000" dirty="0" err="1" smtClean="0"/>
              <a:t>galería</a:t>
            </a:r>
            <a:r>
              <a:rPr lang="en-US" sz="2000" dirty="0" smtClean="0"/>
              <a:t> de arte.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>
                <a:solidFill>
                  <a:schemeClr val="tx1"/>
                </a:solidFill>
              </a:rPr>
              <a:t>La voz pasiva (con “ser”)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s-ES" sz="2000" dirty="0" smtClean="0"/>
              <a:t> •El mural fue pintado por el artista.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• El </a:t>
            </a:r>
            <a:r>
              <a:rPr lang="en-US" sz="2000" dirty="0" err="1" smtClean="0"/>
              <a:t>carro</a:t>
            </a:r>
            <a:r>
              <a:rPr lang="en-US" sz="2000" dirty="0" smtClean="0"/>
              <a:t> </a:t>
            </a:r>
            <a:r>
              <a:rPr lang="en-US" sz="2000" dirty="0" err="1" smtClean="0"/>
              <a:t>nuevo</a:t>
            </a:r>
            <a:r>
              <a:rPr lang="en-US" sz="2000" dirty="0" smtClean="0"/>
              <a:t> </a:t>
            </a:r>
            <a:r>
              <a:rPr lang="en-US" sz="2000" dirty="0" err="1" smtClean="0"/>
              <a:t>fue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comprado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mi </a:t>
            </a:r>
            <a:r>
              <a:rPr lang="en-US" sz="2000" dirty="0" err="1" smtClean="0"/>
              <a:t>papá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s-ES" sz="2000" dirty="0" smtClean="0"/>
              <a:t>• El puente fue diseñado por </a:t>
            </a:r>
            <a:r>
              <a:rPr lang="en-US" sz="2000" dirty="0" smtClean="0"/>
              <a:t>la </a:t>
            </a:r>
            <a:r>
              <a:rPr lang="en-US" sz="2000" dirty="0" err="1" smtClean="0"/>
              <a:t>arquitecta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s-ES" sz="2000" dirty="0" smtClean="0"/>
              <a:t>• La foto fue sacada por</a:t>
            </a:r>
            <a:br>
              <a:rPr lang="es-ES" sz="2000" dirty="0" smtClean="0"/>
            </a:br>
            <a:r>
              <a:rPr lang="en-US" sz="2000" dirty="0" err="1" smtClean="0"/>
              <a:t>nosotros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• La </a:t>
            </a:r>
            <a:r>
              <a:rPr lang="en-US" sz="2000" dirty="0" err="1" smtClean="0"/>
              <a:t>presentación</a:t>
            </a:r>
            <a:r>
              <a:rPr lang="en-US" sz="2000" dirty="0" smtClean="0"/>
              <a:t> </a:t>
            </a:r>
            <a:r>
              <a:rPr lang="en-US" sz="2000" dirty="0" err="1" smtClean="0"/>
              <a:t>fue</a:t>
            </a:r>
            <a:r>
              <a:rPr lang="en-US" sz="2000" dirty="0" smtClean="0"/>
              <a:t> dada</a:t>
            </a:r>
            <a:br>
              <a:rPr lang="en-US" sz="2000" dirty="0" smtClean="0"/>
            </a:b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ella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s-ES" sz="2000" dirty="0" smtClean="0"/>
              <a:t>• La galería de arte fue</a:t>
            </a:r>
            <a:br>
              <a:rPr lang="es-ES" sz="2000" dirty="0" smtClean="0"/>
            </a:br>
            <a:r>
              <a:rPr lang="en-US" sz="2000" dirty="0" err="1" smtClean="0"/>
              <a:t>visitada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los</a:t>
            </a:r>
            <a:br>
              <a:rPr lang="en-US" sz="2000" dirty="0" smtClean="0"/>
            </a:br>
            <a:r>
              <a:rPr lang="en-US" sz="2000" dirty="0" err="1" smtClean="0"/>
              <a:t>estudiantes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105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¿</a:t>
            </a:r>
            <a:r>
              <a:rPr lang="en-US" sz="2800" b="1" dirty="0" err="1" smtClean="0"/>
              <a:t>C</a:t>
            </a:r>
            <a:r>
              <a:rPr lang="en-US" sz="2400" b="1" dirty="0" err="1" smtClean="0"/>
              <a:t>ómo</a:t>
            </a:r>
            <a:r>
              <a:rPr lang="en-US" sz="2400" b="1" dirty="0" smtClean="0"/>
              <a:t> se forma la </a:t>
            </a:r>
            <a:r>
              <a:rPr lang="en-US" sz="2400" b="1" dirty="0" err="1" smtClean="0"/>
              <a:t>voz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pasiva</a:t>
            </a:r>
            <a:r>
              <a:rPr lang="en-US" sz="2400" b="1" dirty="0" smtClean="0"/>
              <a:t> con SER?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638800"/>
            <a:ext cx="769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¿</a:t>
            </a:r>
            <a:r>
              <a:rPr lang="en-US" sz="2800" b="1" dirty="0" err="1" smtClean="0"/>
              <a:t>C</a:t>
            </a:r>
            <a:r>
              <a:rPr lang="en-US" sz="2400" b="1" dirty="0" err="1" smtClean="0"/>
              <a:t>ómo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diferente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voz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pasiva</a:t>
            </a:r>
            <a:r>
              <a:rPr lang="en-US" sz="2400" b="1" dirty="0" smtClean="0"/>
              <a:t> con SE?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pasiva</a:t>
            </a:r>
            <a:r>
              <a:rPr lang="en-US" dirty="0" smtClean="0"/>
              <a:t> con 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Sujeto</a:t>
            </a:r>
            <a:r>
              <a:rPr lang="en-US" sz="2400" dirty="0" smtClean="0"/>
              <a:t> + SER + </a:t>
            </a:r>
            <a:r>
              <a:rPr lang="en-US" sz="2400" dirty="0" err="1" smtClean="0"/>
              <a:t>participio</a:t>
            </a:r>
            <a:r>
              <a:rPr lang="en-US" sz="2400" dirty="0" smtClean="0"/>
              <a:t> </a:t>
            </a:r>
            <a:r>
              <a:rPr lang="en-US" sz="2400" dirty="0" err="1" smtClean="0"/>
              <a:t>pasado</a:t>
            </a:r>
            <a:r>
              <a:rPr lang="en-US" sz="2400" dirty="0" smtClean="0"/>
              <a:t> + </a:t>
            </a:r>
            <a:r>
              <a:rPr lang="en-US" sz="2400" dirty="0" err="1" smtClean="0"/>
              <a:t>por</a:t>
            </a:r>
            <a:r>
              <a:rPr lang="en-US" sz="2400" dirty="0" smtClean="0"/>
              <a:t> + </a:t>
            </a:r>
            <a:r>
              <a:rPr lang="en-US" sz="2400" dirty="0" err="1" smtClean="0"/>
              <a:t>agente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7" name="Curved Up Arrow 6"/>
          <p:cNvSpPr/>
          <p:nvPr/>
        </p:nvSpPr>
        <p:spPr>
          <a:xfrm flipH="1">
            <a:off x="685800" y="2286000"/>
            <a:ext cx="4800600" cy="685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048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Concuerda</a:t>
            </a:r>
            <a:r>
              <a:rPr lang="en-US" sz="2000" dirty="0" smtClean="0"/>
              <a:t> en </a:t>
            </a:r>
            <a:r>
              <a:rPr lang="en-US" sz="2000" dirty="0" err="1" smtClean="0"/>
              <a:t>número</a:t>
            </a:r>
            <a:r>
              <a:rPr lang="en-US" sz="2000" dirty="0" smtClean="0"/>
              <a:t> y </a:t>
            </a:r>
            <a:r>
              <a:rPr lang="en-US" sz="2000" dirty="0" err="1" smtClean="0"/>
              <a:t>género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914400"/>
          </a:xfrm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participios</a:t>
            </a:r>
            <a:r>
              <a:rPr lang="en-US" dirty="0" smtClean="0"/>
              <a:t> </a:t>
            </a:r>
            <a:r>
              <a:rPr lang="en-US" dirty="0" err="1" smtClean="0"/>
              <a:t>pasados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irregulares</a:t>
            </a:r>
            <a:r>
              <a:rPr lang="en-US" sz="2800" dirty="0"/>
              <a:t> </a:t>
            </a:r>
            <a:r>
              <a:rPr lang="en-US" sz="2800" dirty="0" smtClean="0"/>
              <a:t>(p. 148):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Abrir</a:t>
            </a:r>
            <a:r>
              <a:rPr lang="en-US" sz="2400" dirty="0" smtClean="0"/>
              <a:t> &gt;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438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cubrir</a:t>
            </a:r>
            <a:r>
              <a:rPr lang="en-US" sz="2400" dirty="0" smtClean="0"/>
              <a:t>&gt;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895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decir</a:t>
            </a:r>
            <a:r>
              <a:rPr lang="en-US" sz="2400" dirty="0" smtClean="0"/>
              <a:t> &gt;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escribir</a:t>
            </a:r>
            <a:r>
              <a:rPr lang="en-US" sz="2400" dirty="0" smtClean="0"/>
              <a:t>&gt;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886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hacer</a:t>
            </a:r>
            <a:r>
              <a:rPr lang="en-US" sz="2400" dirty="0" smtClean="0"/>
              <a:t>&gt;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morir</a:t>
            </a:r>
            <a:r>
              <a:rPr lang="en-US" sz="2400" dirty="0" smtClean="0"/>
              <a:t>&gt;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4800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poner</a:t>
            </a:r>
            <a:r>
              <a:rPr lang="en-US" sz="2400" dirty="0" smtClean="0"/>
              <a:t>&gt;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5334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romper&gt;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1905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abierto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2438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cubierto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0" y="2895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dicho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3429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escrito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3886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hecho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8288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muerto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4800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puesto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5334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roto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438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volver</a:t>
            </a:r>
            <a:r>
              <a:rPr lang="en-US" sz="2400" dirty="0" smtClean="0"/>
              <a:t> &gt;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1905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visto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1905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ver</a:t>
            </a:r>
            <a:r>
              <a:rPr lang="en-US" sz="2400" dirty="0" smtClean="0"/>
              <a:t>&gt; 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638800" y="2438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vuelto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297157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freír</a:t>
            </a:r>
            <a:r>
              <a:rPr lang="en-US" sz="2400" dirty="0" smtClean="0"/>
              <a:t> &gt;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486400" y="297157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frito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346149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descubrir</a:t>
            </a:r>
            <a:r>
              <a:rPr lang="en-US" sz="2400" dirty="0" smtClean="0"/>
              <a:t>&gt; 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71754" y="3461491"/>
            <a:ext cx="197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descubierto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4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381000" y="507107"/>
            <a:ext cx="81835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paintings were painted by Kahlo.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Las </a:t>
            </a:r>
            <a:r>
              <a:rPr lang="en-US" sz="3200" dirty="0" err="1" smtClean="0"/>
              <a:t>pinturas</a:t>
            </a:r>
            <a:r>
              <a:rPr lang="en-US" sz="3200" dirty="0" smtClean="0"/>
              <a:t> </a:t>
            </a:r>
            <a:r>
              <a:rPr lang="en-US" sz="3200" dirty="0" err="1" smtClean="0"/>
              <a:t>fueron</a:t>
            </a:r>
            <a:r>
              <a:rPr lang="en-US" sz="3200" dirty="0" smtClean="0"/>
              <a:t> </a:t>
            </a:r>
            <a:r>
              <a:rPr lang="en-US" sz="3200" dirty="0" err="1" smtClean="0"/>
              <a:t>pintadas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Kahlo.</a:t>
            </a:r>
            <a:endParaRPr lang="en-US" sz="3200" dirty="0"/>
          </a:p>
        </p:txBody>
      </p:sp>
      <p:pic>
        <p:nvPicPr>
          <p:cNvPr id="1026" name="Picture 2" descr="https://encrypted-tbn2.google.com/images?q=tbn:ANd9GcQISVKUsUmUX8ftgKYzQt8xZVI8eN2vnwqoFv3LIOQYXDy0f7I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19400"/>
            <a:ext cx="2303720" cy="3048000"/>
          </a:xfrm>
          <a:prstGeom prst="rect">
            <a:avLst/>
          </a:prstGeom>
          <a:noFill/>
        </p:spPr>
      </p:pic>
      <p:pic>
        <p:nvPicPr>
          <p:cNvPr id="1028" name="Picture 4" descr="https://encrypted-tbn0.google.com/images?q=tbn:ANd9GcT5cKwNw0l9ff0OQ1lp0kS3XaBahTe2hiaAXDmwa-3J9m3xhI7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743200"/>
            <a:ext cx="3110315" cy="3124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867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http://www.pbs.org/weta/fridakahlo/worksofart/diegoandi.html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0515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book was written by Veronica Roth.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libro</a:t>
            </a:r>
            <a:r>
              <a:rPr lang="en-US" sz="3200" dirty="0" smtClean="0"/>
              <a:t> </a:t>
            </a:r>
            <a:r>
              <a:rPr lang="en-US" sz="3200" dirty="0" err="1" smtClean="0"/>
              <a:t>fue</a:t>
            </a:r>
            <a:r>
              <a:rPr lang="en-US" sz="3200" dirty="0" smtClean="0"/>
              <a:t> </a:t>
            </a:r>
            <a:r>
              <a:rPr lang="en-US" sz="3200" dirty="0" err="1" smtClean="0"/>
              <a:t>escrito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Veronica Roth. </a:t>
            </a:r>
            <a:endParaRPr lang="en-US" sz="3200" dirty="0"/>
          </a:p>
        </p:txBody>
      </p:sp>
      <p:sp>
        <p:nvSpPr>
          <p:cNvPr id="3" name="AutoShape 2" descr="data:image/jpeg;base64,/9j/4AAQSkZJRgABAQAAAQABAAD/2wCEAAkGBxITEhUUEhQWFhQVFhcbGBgXGBgXGBcYHBcXFxQXGhcYHCggHBolHBYUITElJSkrLi4uGB8zODMsNygtLisBCgoKDg0OGxAQGy8kICYsLDcsNCwsLCwsLCwsLCwsLDA0LCwsLCwsLCwsLCwsNDQsLCwsNCwsLCwsLCwsLCwsLP/AABEIALUAeAMBIgACEQEDEQH/xAAbAAACAgMBAAAAAAAAAAAAAAAEBQMGAAECB//EADwQAAIBAgQDBgMFBgYDAAAAAAECEQADBBIhMQVBUQYTImFxgTJCkRQjobHRUpLB4fDxBxVDYnKCFjOy/8QAGQEAAgMBAAAAAAAAAAAAAAAAAgMAAQQF/8QAKBEAAgEDBAECBwEAAAAAAAAAAAECAxEhBBITMSJBYQUUIzJRcYGh/9oADAMBAAIRAxEAPwB4t2us5Nd38LFB3GO1OuKsEBxUV2/Q11mObwKJj/rE7RHX8BUeLBOchQM+wBHg9NP661VyWM+0VvEwACOdANf1b7tBMbTpqes9fLb2ru9iPDoinwsN9iSCGHh3Eee/KpcuxvvZrbAdaXLioibatAIMkiZ0nQTI9emldDFmVORBlEEcm0iSDzqtyJZhHeVItyl5x/hCm0khQs6g6EHNp8xj6TU9rHSZ7q3qwbnA01EdPKasg1s3wKl+0CKAw9wjKe7RsszOzT5Aafj7Vu2T4PCng3ifHsPF9Dt1NQgS90Gtd5UGcjLKKY31iTp0Gg0213O1QgGIqFBneVlDWqyoQvOPSdqTXAAdaPuY3XT6UoxmKUzyq7EuTO6HpNCXbomBypU2Ng6Vt8VA3FVYs3iXWTpFLsRjANAahv4nNMawJrjh9lnJld5iZ0PI1k1OojSje+TXp6DqPKwQtdJrlmnY1YbPBCxdIk25LDnqBA/T1og9kboQtmCnkpVtuckbHasFP4hftG2WkiipvdYR0jmKksYgHbfp+lPsVwV0VQ8RpDLBBM+KegilHEMBkIMGDPiEwOgmnUPiEG9shNXRu14hdjFyKJS7SQAjX6/rR+HuV04yUldHOlFxdmOrTijrFlTqaT2GprhXNECGfZk6VlcvidIrKhRt8dbXS4pb3yx/23obimKtuBk8I6Dl+tD8ZQmf2h+NVZsU+aACT0g1nqRv6miDt6BOL0Y6+/60uvXGLZdfbp1npTC7hmIljHl19aJ4bwsyMyllnZQdP5Vmq6tU4OzNFPTOcldE/Z7gAuZiz5UjxT8PPUt6URi+MWrByYWXPO44mSNsieWuppb2qxD2+7tKHVFWSSsKzGJI60Lw6yN9zSNLouVb6o7Uarje2Adfx+Ju/Ezbzv8ApXVr7QozZrkdZMV2rKpXMcqn5jt/amXHLbWFtq8+ISRMgGSNCNPPz0rbKhQi1FRWTNGvVknJvoW2eMXFPjHeKCDB3HUg9aaJfwt9WCZlYn4W2HpGlKAobUVG1rKQ68t/66Gs+p+HU39mGMoa6S+/oN49wU2UB1KNuYiCeUCkFm5Bg8quHCccb4e1dzMGXQdGAPPz0qo4q1D7x1zaa896VoasqcnSmN1VKM4qpEaYa50pzaeRSCyCv5+3UeVNMNemuxFprBy5RcWTqNda1UqVlXYC5LxthP8AX51X8VhnIJUqv7R1JjrpTzHLmbLyb8udJW4m1p4A8A0joKw6ii27wd/Y30KmPJf0BwqqozC2bp/auHKgPkg1b3NHYftFigRkC6RMoAijnJ00plh+LW7ylYUGdJGhPUA0o7T4R5Ab4eg0E9a5/lOsoSVjc7Qp7o5HKcTsYvwB0S/zTU2rn/Et83lzoBeGEFhajODrb1DDzAOvtVXfB5QGB259DXpPZkHE5ReXLftDS4B8a7Qep2g+dbpxenzF/wA/JgUubEkBdnuCG+Ltu+jEKy67ZSVafF+7Vr4nhLVxcjRITKpaQDzy+oiQfOm1nCqbZ3y6yOfU6etDXrRYeMeIbAc+lc+s5vyfqa6e1YXoeWXrDWnZGnce4jT+FFWRKx1qwcesL3lvmtzwN5EaoQeoEjzEVVsQ7I+WdVJB9QYNadJqp1Hxv0QrUaeMFvXqwjht02rwJ0B8LctCd6Y9u+G27cOPhJk6wM5mPXnXeAFrEKUcBbwHhIGjgeXUb1P2ywha3aBM767jUA6H6b0nUP6ynbOLjqC+ntvjJScO5GgOx08uvsaccMuAbjSlFvh91LiK4Ilhv5n86YZMly4B8I0X8IrrQrRk00YZ0mk0yxoqD3rKV4e+eZrK04fRid0TrcPeCaScREMZHMzRjXjIPMVJxa2GIbZSAR/GkNef7RoUvD9AfDeJ20IDQSTyWG8qtvHsPai3mJNt1g84Omk8mG4n0qlPhFiT/OfI8qsnY25363MNAfdhnM5ZkBgDvBj61zdVp5QmqsUb9PWU4bGIuNcHbDtlbVSJVhsw6j9KedjccyZC8FBmAPMA5ZURudtDtNKLHHCobCYlDctg/dhzFxeqhvyn0olryXYFpwqiIQ+BvDEAzoTpuDTNZJ1aKcVnsXpocdVqTwz1G1iCyl7ZkiM69R1+lKOIYw7JJ2IP+2Dt+FKuFcTvK6+C4G0mYKxs2oO21MOM8Pe4oeyYE6rpMHdf41y62+dLGGboQjCeeit43iuqKEGbPJ1mORPSenrSLH22kl2AY6lQdQSZIP1pq1k2yWYHMTzXKq+YLfwmkvEAJ+KSdvP2oPh8JKfdi9XKO21rneCvv3itbMENoemwq4cTfNbtWbgy5iJB0MiQsRyn/wCqqfAMIA4N2Qi+JyZho1AA89qzjV2/isR3qSsRljZQPhHrzrVWqctTbfAujT2Qux3j+I2EQ94twG0+UD5mBEqSeghhNI1e9clggCkQMvwgT1p5jOM/dd29hHuwJLKcoO4JXbfWKrWXEXXzXbkeS6COkLpHlWzT0Yx8l/pmrzbwFWmCjeT5frWVGbi2+cn8fwrdb1ufSOe9q7YXZsg+tEWcP4fGdAdKCS9UzX9INM23B3WIcapXQ/DyI5+lKLHE3sXptHKWIUkbgSNQeXWmvfiCvL8vSk/E8JMkb/nVVKfJBwkFSq8c1JFx7U8C+2o9zDMrGVII+YKGVteTfCY8qpC4soxt4gEMIhwNxyLD+IrXBuPX7BGViFDCV5GPOrYOF2eKC7cRcl9VEa+EidBH9b1yITlp5bJq6OpOCrR3J5BOF3hOZCtwx8pkj1AM/hTPCcVuWfExKqfiQqAv1MfWqJiuA4i2TmQ+Eweo6edc28Lr95mHr/OmPT0Kj3KQtV68VtcR7xntgH0RQWO7SWUekjWkWH4gWfxyZ6RmqRcBaJ3c+gFNsM1nDiYgkc4Zz6DYe9MjGhCLjBZYP1ZS3TYRcxl24Rm8KwIEA6RyFdtx60nhQFiBEiRHprvSi5jWuEwMqnzlj6muPsWXUU2joYrLQutrH0hmOKsfgsqPNyz/AITQt+9dY+JvYeEfQVPaJA2qQFTvW6NKC6RhlWnLtg1letaqQiDWU2wm4Qr133oO5qDCYdrlxLaRmuMFWTAk7a0xvdk8XrkFu6VmVtXUdxG/hkH6UuyXYzLAbdxZrMW4glTXfDOAX79t7iNaC2zDZ7gQqeUg7dPUGuMRwW8mHTEMbfdXYyw4LGRMZeo59Kl0Sz7EWNMnQVDhcXdsmUJUnoYkdKeYbhD3LV26MoSwAXLGN5gDqdDpTG/2Hvq2V3wwYbhr6gj2NLnThLEkNhVqR+1gnDu2OJkC4BdXLBVgNd9ZjfWir/ahSNcLaJ+WRMHb3961g+zF5mvKDZHcMquWuBVBYSsMRB0qbFcDewFa6FyNIV0ZXQnpmXn5Gs/yGnbuO+erRQmx3Ebr6AC2vRVA+sCg7GAO7A+/Ornb7NXRGc2ULaqly4qOw5eE7e9GNwa5mWwyqt1kzgMQMqiZk7cq00qNKmrREVa9SpmRULVkAbRWyhjYxVlxXBLhBZXw5CqWIW8hMKJMAUtxWAvJh7eJKjubsZSDJEzGYcpg05NCPL8A+D0E101hYM70Xw7BXLloXFKBDdFoZmAOcxAjprTQ9m7jK3jsQsZiLyws6CTy2NFeK7YFpPpFZyKNzIrKK4nwk22yh0aRPgcOOm456VlMSTWBUpNOzAuD3+7xeHeCwW6pgbnyFKiblvEtfsFlufaWZY3JN0nKeszFF4XHdzcS4Uz5DOWYkxpr60UO0qqS1jAolwknO7tcysdSQpMTrSZx8ujRCWOxhxjHqzcUUWsq3XwxIkeAgsTtvJNBcKxBOHu4XLmyuL9ozqhAi6AOYI/M0Hw7iy2kvJew5vtiGDXHzlZjVdB0JY6dYrjheKezct3lGZkOq7ZlIhl96BQdg3NBfaDFsMHbwuXKHbv7hB1bSLQI5ADX2qPtgMPext57z5LzZZQKxAIQBQGjpFccQxbXrr3nT4ivgnZBAyA+k6+dG4vj+Hu3GuXOHy7ESe+cTAgaAxsBVODwyKaBuHBfsWJt3GC2XuWC7EFiGElAI6mmXCbxs28JYslbli9iTdV2BI7xFjJBOmsGPI0IccrWrtpMPkW7cR/iLZQgELrvrmM+dQDHFbDYcW9e9F21cDQbL6SQOfPy1qOm3kiqLoixym9eu3cRLXGd808oJEAcgOVWYX73f2Sb4ZzhXAYJr3IQ+IzuSCdd9KUXu0Nt/FiMCHvfMy3GRHPVlBqQ9qm75b9zCgstjusqsVAknMR5QYircW1hFKSTyyvW8Lgsq9xcZmgboy6RvJ9qsP8AmN1UwmHu3WGGxFkrGkKRc+7O3U7+lApxXCZSE4cVMEA99cMGIB31ihuK4wYhLKd1kWzaNvfNmJIJby1n60WxuyKdRK7D+IYG6mG7u6SAmLIyz4c3dyHHqD+NQ4HAqMNi8pIX7jOJMN43iRz51mP7TXL9i1YuJ47TAm7PxwpUSOsEfSorHFsli9YFqWvFJuZtlQyq5dty2vnRqD25Wbi5TW7DxY5tAIIXSsqEsaytSRibCLqHaPQ1LgbKZl7yckwxG6g6ZvbePKiXwxEVILO2lC7BxbJ7HCbffJZuakI3eZTIL5SwVSvIeHbeucLgLQvP3im2i22YAl+UQdBm16VBdsDl9KGZDQbfcY5je7w+33rqqlwqAqoaM5OWcrblQCT1MVCuAtC86vmVBazEAhmtvA0/3RO2/vSsE1hXSi2e4p1fYdnh4RmWQStkNIaQWgGQeY12qO7gl7oMttmlMxuZ4CtOq5dtNoOppbYukUTbs5vIVNpFO/RM3DUFkMGBvCGZJP8A620HKJHhO/zbaVvh+GtsT3uyox5jUDT4RP0qNrEVKEJG1S2CXz0EDhdoXWCjOBbDKoY+NiASFYiSsEnrpUBwFkYlEZDkcLmXPBtk7jMN48+utBYi0ymTtWmUGrUfcFy9iDD4W06XnY90F7sro1yMxbMIEE7DWtcSwqpduInwq7BeegOmtbNqPOu1t9KNIBybVgJUrdGW8PrWqK6AsywWrWfNAPhYqfUV19i8qk7E3Bca+upOjfiwPvqKfZU73uvnAmI5evvWOUrOxvirq5WG4celQnhrcxVwxdpLSF7hhR5E77aCoLHEcKYh5k6aH8ZFRTZbgvUq54Q++XStLwpuh+legiwKgtBXLAD4TBqcrK4UUg8OjlWLh4q6XOHqeVA3MKofIR8pM+Qq+S5OKxWWsk1LZtkUza0ucQfCVn8/0onDpaYwGE/T86tzKUBFiMMW0O1DHhx2irkvDhNdNgAeVVyl8VykjAnpUq4Orb/l3lXScOHSpyk4SrW8H5VlWz/LvKtVXIXxHj3Du0ItpcyMVL77yeg05TXVzj9xviaCQIIZpA6E+wqDDIz6C2mm5bIp9oNadxb0IBPTKD6yZpHKwtiD/wDyW+bPd3HYqAoVZmdySfePrXGF4uE8LHMCpO0QTy3qCxd0IGUEx8RKkb7CpM7HUrb089PczUVUjgEYrtC7EHOZAganQAQBTPh3bdkN3VgHMiACQZHXbTN9aQd1J1CDzGv4CmvD8BaaQbyhp8KlSA23zH3ouRsrbYc2f8QHzNucyKozbKwmXy7SaFbts7LLEm4qsswIYEmAQB0ih8TwMqQWu4ZQRpEsNeWxOnnWsPgbAEXMQC0EnICVHTXLr9Krf7Esd2+1QhfCQQuUzzkmSPY1yvaMIwYAnKVIERMGaMtcGw7KCrO2+ug25CR5UPxbBWsOPGt+WyxkUsR6+GKPewbZD7Pb0i6bptTKhSokAxsddtzQfF+215wMhZN5yaTrI9xoK1b4jg3UocNiJj4lUp6fITSm6ToFs3f3SPzFDuQfkXvgnb/Dm0PtOZboMHKhII1gjXoNfWi8V/iBgEjKXuSD8KEQehzxXntrA3D/AKTL/wAv7Vp8LeB0WfQ/qtDgLe0XK7/iXan7u2I11ZokctBsayvP793EJ/pjnpKH8DWUWPwDuk/UadnLwTvWCqSIjRereXkKOu8UJObIs7agdPStVlGhDbOf8zJ+S3+4v6V2Mcf2Lf7i/pWVlFZA7mSLiieSfuLRdjFFdQFB8lA/IVqsqWRabJ7/ABS5EyaDwvFLjXcpPLeB+UVqsoWi7snxGNYZSOfkv8BS7FdoHR9F3/3MOnSsrKGXQaFt3tdiYJVssRt5/wBqBucevGWLtpHzHWayspNxhze45eYAljAkETvr/elb4+6fnYakb9Y/nWVlWWkcXMW53JMMBr6TW6ysq7lW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2125980" cy="32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bridge was inaugurated by Felipe </a:t>
            </a:r>
            <a:r>
              <a:rPr lang="en-US" sz="2800" dirty="0" err="1" smtClean="0"/>
              <a:t>Calderón</a:t>
            </a:r>
            <a:r>
              <a:rPr lang="en-US" sz="2800" dirty="0" smtClean="0"/>
              <a:t> on January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2012.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86056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puente</a:t>
            </a:r>
            <a:r>
              <a:rPr lang="en-US" sz="3200" dirty="0" smtClean="0"/>
              <a:t> </a:t>
            </a:r>
            <a:r>
              <a:rPr lang="en-US" sz="3200" dirty="0" err="1" smtClean="0"/>
              <a:t>fue</a:t>
            </a:r>
            <a:r>
              <a:rPr lang="en-US" sz="3200" dirty="0" smtClean="0"/>
              <a:t> </a:t>
            </a:r>
            <a:r>
              <a:rPr lang="en-US" sz="3200" dirty="0" err="1" smtClean="0"/>
              <a:t>inaugurado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Felipe </a:t>
            </a:r>
            <a:r>
              <a:rPr lang="en-US" sz="3200" dirty="0" err="1" smtClean="0"/>
              <a:t>Calderón</a:t>
            </a:r>
            <a:r>
              <a:rPr lang="en-US" sz="3200" dirty="0" smtClean="0"/>
              <a:t> el 5 de </a:t>
            </a:r>
            <a:r>
              <a:rPr lang="en-US" sz="3200" dirty="0" err="1" smtClean="0"/>
              <a:t>enero</a:t>
            </a:r>
            <a:r>
              <a:rPr lang="en-US" sz="3200" dirty="0" smtClean="0"/>
              <a:t> del 2012. </a:t>
            </a:r>
            <a:endParaRPr lang="en-US" sz="3200" dirty="0"/>
          </a:p>
        </p:txBody>
      </p:sp>
      <p:pic>
        <p:nvPicPr>
          <p:cNvPr id="4098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63274"/>
            <a:ext cx="5257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4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murals were made by Diego Rivera.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86056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Los </a:t>
            </a:r>
            <a:r>
              <a:rPr lang="en-US" sz="3200" dirty="0" err="1" smtClean="0"/>
              <a:t>murales</a:t>
            </a:r>
            <a:r>
              <a:rPr lang="en-US" sz="3200" dirty="0" smtClean="0"/>
              <a:t> </a:t>
            </a:r>
            <a:r>
              <a:rPr lang="en-US" sz="3200" dirty="0" err="1" smtClean="0"/>
              <a:t>fueron</a:t>
            </a:r>
            <a:r>
              <a:rPr lang="en-US" sz="3200" dirty="0" smtClean="0"/>
              <a:t> </a:t>
            </a:r>
            <a:r>
              <a:rPr lang="en-US" sz="3200" dirty="0" err="1" smtClean="0"/>
              <a:t>hechos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Diego Rivera.  </a:t>
            </a:r>
            <a:endParaRPr lang="en-US" sz="3200" dirty="0"/>
          </a:p>
        </p:txBody>
      </p:sp>
      <p:pic>
        <p:nvPicPr>
          <p:cNvPr id="3074" name="Picture 2" descr="https://encrypted-tbn0.gstatic.com/images?q=tbn:ANd9GcT6jLSU1Q8t4LGOpBldDqIYBLnZ-VD4QAapWUkNQjGv5ZOw3qMC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3414991" cy="267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T6RVeniKeuk2rIw-MJ5RkUqT-1ZL9safgHplHjBPkRWmOKq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63240"/>
            <a:ext cx="4425254" cy="184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32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Rent was seen by many people.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“Rent” </a:t>
            </a:r>
            <a:r>
              <a:rPr lang="en-US" sz="3200" dirty="0" err="1" smtClean="0"/>
              <a:t>fue</a:t>
            </a:r>
            <a:r>
              <a:rPr lang="en-US" sz="3200" dirty="0" smtClean="0"/>
              <a:t> </a:t>
            </a:r>
            <a:r>
              <a:rPr lang="en-US" sz="3200" dirty="0" err="1" smtClean="0"/>
              <a:t>visto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muchas</a:t>
            </a:r>
            <a:r>
              <a:rPr lang="en-US" sz="3200" dirty="0" smtClean="0"/>
              <a:t> personas. 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34618"/>
            <a:ext cx="3829050" cy="255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</TotalTime>
  <Words>265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La Voz Pasiva con SER</vt:lpstr>
      <vt:lpstr>Voz activa • El artista pintó el mural.  • Mi papá compró un carro nuevo. • La arquitecta diseñó el puente. • Nosotros sacamos la foto.  • Ella dio una presentación.  • Los estudiantes visitaron la galería de arte.    La voz pasiva (con “ser”)   •El mural fue pintado por el artista.  • El carro nuevo fue comprado por mi papá. • El puente fue diseñado por la arquitecta. • La foto fue sacada por nosotros. • La presentación fue dada por ella. • La galería de arte fue visitada por los estudiantes.</vt:lpstr>
      <vt:lpstr>La voz pasiva con SER</vt:lpstr>
      <vt:lpstr>Los participios pasados </vt:lpstr>
      <vt:lpstr>The paintings were painted by Kahlo.</vt:lpstr>
      <vt:lpstr>The book was written by Veronica Roth.</vt:lpstr>
      <vt:lpstr>The bridge was inaugurated by Felipe Calderón on January 5th, 2012. </vt:lpstr>
      <vt:lpstr>The murals were made by Diego Rivera. </vt:lpstr>
      <vt:lpstr>Rent was seen by many people. </vt:lpstr>
      <vt:lpstr>The songs will be played by the school band.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Voz Pasiva con SER</dc:title>
  <dc:creator>Michele Slais</dc:creator>
  <cp:lastModifiedBy>Temp</cp:lastModifiedBy>
  <cp:revision>13</cp:revision>
  <dcterms:created xsi:type="dcterms:W3CDTF">2012-04-04T00:31:42Z</dcterms:created>
  <dcterms:modified xsi:type="dcterms:W3CDTF">2014-04-28T12:23:11Z</dcterms:modified>
</cp:coreProperties>
</file>