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5F2353-AC63-844C-962C-1DC5C5FAD60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EFD4469-4836-3C41-8BDA-D4ED9D5444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ponerse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, </a:t>
            </a:r>
            <a:r>
              <a:rPr lang="en-US" dirty="0" err="1" smtClean="0"/>
              <a:t>decir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Pret</a:t>
            </a:r>
            <a:r>
              <a:rPr lang="en-US" dirty="0" err="1" smtClean="0"/>
              <a:t>é</a:t>
            </a:r>
            <a:r>
              <a:rPr lang="en-US" dirty="0" err="1" smtClean="0"/>
              <a:t>rito</a:t>
            </a:r>
            <a:r>
              <a:rPr lang="en-US" dirty="0" smtClean="0"/>
              <a:t> p. 130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6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55600"/>
            <a:ext cx="7552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Decir</a:t>
            </a:r>
            <a:r>
              <a:rPr lang="en-US" sz="4400" dirty="0" smtClean="0"/>
              <a:t> </a:t>
            </a:r>
            <a:r>
              <a:rPr lang="en-US" sz="4400" dirty="0" err="1" smtClean="0"/>
              <a:t>que</a:t>
            </a:r>
            <a:r>
              <a:rPr lang="en-US" sz="4400" dirty="0" smtClean="0"/>
              <a:t> = </a:t>
            </a:r>
            <a:r>
              <a:rPr lang="en-US" sz="4400" u="sng" dirty="0" smtClean="0"/>
              <a:t>to tell what someone said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42283"/>
            <a:ext cx="8111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Él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dijo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el </a:t>
            </a:r>
            <a:r>
              <a:rPr lang="en-US" sz="4400" dirty="0" err="1" smtClean="0"/>
              <a:t>equipo</a:t>
            </a:r>
            <a:r>
              <a:rPr lang="en-US" sz="4400" dirty="0" smtClean="0"/>
              <a:t> de </a:t>
            </a:r>
            <a:r>
              <a:rPr lang="en-US" sz="4400" dirty="0" err="1" smtClean="0"/>
              <a:t>fútbol</a:t>
            </a:r>
            <a:r>
              <a:rPr lang="en-US" sz="4400" dirty="0" smtClean="0"/>
              <a:t> </a:t>
            </a:r>
            <a:r>
              <a:rPr lang="en-US" sz="4400" dirty="0" err="1" smtClean="0"/>
              <a:t>perdió</a:t>
            </a:r>
            <a:r>
              <a:rPr lang="en-US" sz="4400" dirty="0" smtClean="0"/>
              <a:t>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765" y="3331633"/>
            <a:ext cx="5245101" cy="29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170990"/>
            <a:ext cx="8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C</a:t>
            </a:r>
            <a:r>
              <a:rPr lang="en-US" sz="4000" dirty="0" err="1" smtClean="0"/>
              <a:t>ómo</a:t>
            </a:r>
            <a:r>
              <a:rPr lang="en-US" sz="4000" dirty="0" smtClean="0"/>
              <a:t> se dice…?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67" y="1134533"/>
            <a:ext cx="8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I said that we did the chores. 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067" y="2235876"/>
            <a:ext cx="8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Yo</a:t>
            </a:r>
            <a:r>
              <a:rPr lang="en-US" sz="4000" dirty="0" smtClean="0"/>
              <a:t>) </a:t>
            </a:r>
            <a:r>
              <a:rPr lang="en-US" sz="4000" dirty="0" err="1" smtClean="0"/>
              <a:t>dije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hicimos</a:t>
            </a:r>
            <a:r>
              <a:rPr lang="en-US" sz="4000" dirty="0" smtClean="0"/>
              <a:t> los </a:t>
            </a:r>
            <a:r>
              <a:rPr lang="en-US" sz="4000" dirty="0" err="1" smtClean="0"/>
              <a:t>quehaceres</a:t>
            </a:r>
            <a:r>
              <a:rPr lang="en-US" sz="4000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33651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41158"/>
              </p:ext>
            </p:extLst>
          </p:nvPr>
        </p:nvGraphicFramePr>
        <p:xfrm>
          <a:off x="491066" y="531705"/>
          <a:ext cx="816186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933"/>
                <a:gridCol w="4080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DAR: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TO GIVE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di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dimos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diste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disteis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dio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dieron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90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26533"/>
            <a:ext cx="8805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verb </a:t>
            </a:r>
            <a:r>
              <a:rPr lang="en-US" sz="4000" dirty="0" err="1" smtClean="0"/>
              <a:t>dar</a:t>
            </a:r>
            <a:r>
              <a:rPr lang="en-US" sz="4000" dirty="0" smtClean="0"/>
              <a:t> takes a </a:t>
            </a:r>
            <a:r>
              <a:rPr lang="en-US" sz="4000" u="sng" dirty="0" smtClean="0"/>
              <a:t>direct</a:t>
            </a:r>
            <a:r>
              <a:rPr lang="en-US" sz="4000" dirty="0" smtClean="0"/>
              <a:t> and </a:t>
            </a:r>
            <a:r>
              <a:rPr lang="en-US" sz="4000" u="sng" dirty="0" smtClean="0"/>
              <a:t>indirect </a:t>
            </a:r>
            <a:r>
              <a:rPr lang="en-US" sz="4000" dirty="0" smtClean="0"/>
              <a:t>object. 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533" y="3632199"/>
            <a:ext cx="4106334" cy="2732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67" y="2531658"/>
            <a:ext cx="82634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Mi</a:t>
            </a:r>
            <a:r>
              <a:rPr lang="en-US" sz="4000" dirty="0" smtClean="0"/>
              <a:t> </a:t>
            </a:r>
            <a:r>
              <a:rPr lang="en-US" sz="4000" dirty="0" err="1" smtClean="0"/>
              <a:t>amiga</a:t>
            </a:r>
            <a:r>
              <a:rPr lang="en-US" sz="4000" dirty="0" smtClean="0"/>
              <a:t> me </a:t>
            </a:r>
            <a:r>
              <a:rPr lang="en-US" sz="4000" dirty="0" err="1" smtClean="0"/>
              <a:t>dio</a:t>
            </a:r>
            <a:r>
              <a:rPr lang="en-US" sz="4000" dirty="0" smtClean="0"/>
              <a:t> un </a:t>
            </a:r>
            <a:r>
              <a:rPr lang="en-US" sz="4000" dirty="0" err="1" smtClean="0"/>
              <a:t>regalo</a:t>
            </a:r>
            <a:r>
              <a:rPr lang="en-US" sz="4000" dirty="0" smtClean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8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26533"/>
            <a:ext cx="8805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Darle</a:t>
            </a:r>
            <a:r>
              <a:rPr lang="en-US" sz="4000" dirty="0" smtClean="0"/>
              <a:t> </a:t>
            </a:r>
            <a:r>
              <a:rPr lang="en-US" sz="4000" dirty="0" err="1" smtClean="0"/>
              <a:t>ganas</a:t>
            </a:r>
            <a:r>
              <a:rPr lang="en-US" sz="4000" dirty="0" smtClean="0"/>
              <a:t> de </a:t>
            </a:r>
            <a:r>
              <a:rPr lang="en-US" sz="4000" dirty="0" err="1" smtClean="0"/>
              <a:t>infintivo</a:t>
            </a:r>
            <a:r>
              <a:rPr lang="en-US" sz="4000" dirty="0" smtClean="0"/>
              <a:t> = </a:t>
            </a:r>
            <a:r>
              <a:rPr lang="en-US" sz="4000" u="sng" dirty="0" smtClean="0"/>
              <a:t>to say what someone felt like doing at a specific point in the past. </a:t>
            </a:r>
          </a:p>
          <a:p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159818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 </a:t>
            </a:r>
            <a:r>
              <a:rPr lang="en-US" sz="3600" dirty="0" err="1" smtClean="0"/>
              <a:t>dieron</a:t>
            </a:r>
            <a:r>
              <a:rPr lang="en-US" sz="3600" dirty="0" smtClean="0"/>
              <a:t> </a:t>
            </a:r>
            <a:r>
              <a:rPr lang="en-US" sz="3600" dirty="0" err="1" smtClean="0"/>
              <a:t>ganas</a:t>
            </a:r>
            <a:r>
              <a:rPr lang="en-US" sz="3600" dirty="0" smtClean="0"/>
              <a:t> de </a:t>
            </a:r>
            <a:r>
              <a:rPr lang="en-US" sz="3600" dirty="0" err="1" smtClean="0"/>
              <a:t>llorar</a:t>
            </a:r>
            <a:r>
              <a:rPr lang="en-US" sz="3600" dirty="0" smtClean="0"/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</a:t>
            </a:r>
            <a:r>
              <a:rPr lang="en-US" sz="3600" dirty="0" err="1" smtClean="0"/>
              <a:t>perdimos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394970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170990"/>
            <a:ext cx="8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C</a:t>
            </a:r>
            <a:r>
              <a:rPr lang="en-US" sz="4000" dirty="0" err="1" smtClean="0"/>
              <a:t>ómo</a:t>
            </a:r>
            <a:r>
              <a:rPr lang="en-US" sz="4000" dirty="0" smtClean="0"/>
              <a:t> se dice…?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67" y="1134533"/>
            <a:ext cx="866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It made me want to shout when I saw the score. 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067" y="2943762"/>
            <a:ext cx="866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 </a:t>
            </a:r>
            <a:r>
              <a:rPr lang="en-US" sz="4000" dirty="0" err="1" smtClean="0"/>
              <a:t>dieron</a:t>
            </a:r>
            <a:r>
              <a:rPr lang="en-US" sz="4000" dirty="0" smtClean="0"/>
              <a:t> </a:t>
            </a:r>
            <a:r>
              <a:rPr lang="en-US" sz="4000" dirty="0" err="1" smtClean="0"/>
              <a:t>ganas</a:t>
            </a:r>
            <a:r>
              <a:rPr lang="en-US" sz="4000" dirty="0" smtClean="0"/>
              <a:t> de </a:t>
            </a:r>
            <a:r>
              <a:rPr lang="en-US" sz="4000" dirty="0" err="1" smtClean="0"/>
              <a:t>gritar</a:t>
            </a:r>
            <a:r>
              <a:rPr lang="en-US" sz="4000" dirty="0" smtClean="0"/>
              <a:t> </a:t>
            </a:r>
            <a:r>
              <a:rPr lang="en-US" sz="4000" dirty="0" err="1" smtClean="0"/>
              <a:t>cuando</a:t>
            </a:r>
            <a:r>
              <a:rPr lang="en-US" sz="4000" dirty="0" smtClean="0"/>
              <a:t> vi el </a:t>
            </a:r>
            <a:r>
              <a:rPr lang="en-US" sz="4000" dirty="0" err="1" smtClean="0"/>
              <a:t>puntaje</a:t>
            </a:r>
            <a:r>
              <a:rPr lang="en-US" sz="4000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4267201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170990"/>
            <a:ext cx="8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C</a:t>
            </a:r>
            <a:r>
              <a:rPr lang="en-US" sz="4000" dirty="0" err="1" smtClean="0"/>
              <a:t>ómo</a:t>
            </a:r>
            <a:r>
              <a:rPr lang="en-US" sz="4000" dirty="0" smtClean="0"/>
              <a:t> se dice…?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67" y="1134533"/>
            <a:ext cx="866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She felt like crying when she lost the gymnastics competition. 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067" y="2943762"/>
            <a:ext cx="8669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</a:t>
            </a:r>
            <a:r>
              <a:rPr lang="en-US" sz="4000" dirty="0" err="1" smtClean="0"/>
              <a:t>ella</a:t>
            </a:r>
            <a:r>
              <a:rPr lang="en-US" sz="4000" dirty="0" smtClean="0"/>
              <a:t> le </a:t>
            </a:r>
            <a:r>
              <a:rPr lang="en-US" sz="4000" dirty="0" err="1" smtClean="0"/>
              <a:t>dieron</a:t>
            </a:r>
            <a:r>
              <a:rPr lang="en-US" sz="4000" dirty="0" smtClean="0"/>
              <a:t> </a:t>
            </a:r>
            <a:r>
              <a:rPr lang="en-US" sz="4000" dirty="0" err="1" smtClean="0"/>
              <a:t>ganas</a:t>
            </a:r>
            <a:r>
              <a:rPr lang="en-US" sz="4000" dirty="0" smtClean="0"/>
              <a:t> de </a:t>
            </a:r>
            <a:r>
              <a:rPr lang="en-US" sz="4000" dirty="0" err="1" smtClean="0"/>
              <a:t>llorar</a:t>
            </a:r>
            <a:r>
              <a:rPr lang="en-US" sz="4000" dirty="0" smtClean="0"/>
              <a:t> </a:t>
            </a:r>
            <a:r>
              <a:rPr lang="en-US" sz="4000" dirty="0" err="1" smtClean="0"/>
              <a:t>cuando</a:t>
            </a:r>
            <a:r>
              <a:rPr lang="en-US" sz="4000" dirty="0" smtClean="0"/>
              <a:t> </a:t>
            </a:r>
            <a:r>
              <a:rPr lang="en-US" sz="4000" dirty="0" err="1" smtClean="0"/>
              <a:t>perdió</a:t>
            </a:r>
            <a:r>
              <a:rPr lang="en-US" sz="4000" dirty="0" smtClean="0"/>
              <a:t> la </a:t>
            </a:r>
            <a:r>
              <a:rPr lang="en-US" sz="4000" dirty="0" err="1" smtClean="0"/>
              <a:t>competencia</a:t>
            </a:r>
            <a:r>
              <a:rPr lang="en-US" sz="4000" dirty="0" smtClean="0"/>
              <a:t> de </a:t>
            </a:r>
            <a:r>
              <a:rPr lang="en-US" sz="4000" smtClean="0"/>
              <a:t>gimnasia</a:t>
            </a:r>
            <a:r>
              <a:rPr lang="en-US" sz="4000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366" y="4267201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5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59117"/>
              </p:ext>
            </p:extLst>
          </p:nvPr>
        </p:nvGraphicFramePr>
        <p:xfrm>
          <a:off x="491066" y="531705"/>
          <a:ext cx="816186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933"/>
                <a:gridCol w="4080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PONERSE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me</a:t>
                      </a:r>
                      <a:r>
                        <a:rPr lang="en-US" sz="5400" baseline="0" dirty="0" smtClean="0"/>
                        <a:t> </a:t>
                      </a:r>
                      <a:r>
                        <a:rPr lang="en-US" sz="5400" baseline="0" dirty="0" err="1" smtClean="0"/>
                        <a:t>puse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nos</a:t>
                      </a:r>
                      <a:r>
                        <a:rPr lang="en-US" sz="5400" dirty="0" smtClean="0"/>
                        <a:t> </a:t>
                      </a:r>
                      <a:r>
                        <a:rPr lang="en-US" sz="5400" dirty="0" err="1" smtClean="0"/>
                        <a:t>pusimos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te</a:t>
                      </a:r>
                      <a:r>
                        <a:rPr lang="en-US" sz="5400" baseline="0" dirty="0" smtClean="0"/>
                        <a:t> </a:t>
                      </a:r>
                      <a:r>
                        <a:rPr lang="en-US" sz="5400" baseline="0" dirty="0" err="1" smtClean="0"/>
                        <a:t>pusiste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os</a:t>
                      </a:r>
                      <a:r>
                        <a:rPr lang="en-US" sz="5400" dirty="0" smtClean="0"/>
                        <a:t> </a:t>
                      </a:r>
                      <a:r>
                        <a:rPr lang="en-US" sz="5400" dirty="0" err="1" smtClean="0"/>
                        <a:t>pusisteis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se </a:t>
                      </a:r>
                      <a:r>
                        <a:rPr lang="en-US" sz="5400" dirty="0" err="1" smtClean="0"/>
                        <a:t>puso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se </a:t>
                      </a:r>
                      <a:r>
                        <a:rPr lang="en-US" sz="5400" dirty="0" err="1" smtClean="0"/>
                        <a:t>pusieron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2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7" y="541867"/>
            <a:ext cx="82634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/>
                <a:cs typeface="Arial"/>
              </a:rPr>
              <a:t>Poner</a:t>
            </a:r>
            <a:r>
              <a:rPr lang="en-US" sz="4400" dirty="0" smtClean="0">
                <a:latin typeface="Arial"/>
                <a:cs typeface="Arial"/>
              </a:rPr>
              <a:t> = </a:t>
            </a:r>
            <a:r>
              <a:rPr lang="en-US" sz="4400" u="sng" dirty="0" smtClean="0">
                <a:latin typeface="Arial"/>
                <a:cs typeface="Arial"/>
              </a:rPr>
              <a:t>to put, place</a:t>
            </a:r>
          </a:p>
          <a:p>
            <a:endParaRPr lang="en-US" sz="4400" dirty="0">
              <a:latin typeface="Arial"/>
              <a:cs typeface="Arial"/>
            </a:endParaRPr>
          </a:p>
          <a:p>
            <a:r>
              <a:rPr lang="en-US" sz="3600" dirty="0" err="1" smtClean="0">
                <a:latin typeface="Arial"/>
                <a:cs typeface="Arial"/>
              </a:rPr>
              <a:t>Todos</a:t>
            </a:r>
            <a:r>
              <a:rPr lang="en-US" sz="3600" dirty="0" smtClean="0">
                <a:latin typeface="Arial"/>
                <a:cs typeface="Arial"/>
              </a:rPr>
              <a:t> los </a:t>
            </a:r>
            <a:r>
              <a:rPr lang="en-US" sz="3600" dirty="0" err="1" smtClean="0">
                <a:latin typeface="Arial"/>
                <a:cs typeface="Arial"/>
              </a:rPr>
              <a:t>d</a:t>
            </a:r>
            <a:r>
              <a:rPr lang="en-US" sz="3600" dirty="0" err="1" smtClean="0">
                <a:latin typeface="Arial"/>
                <a:cs typeface="Arial"/>
              </a:rPr>
              <a:t>ías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pongo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mis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libros</a:t>
            </a:r>
            <a:r>
              <a:rPr lang="en-US" sz="3600" dirty="0" smtClean="0">
                <a:latin typeface="Arial"/>
                <a:cs typeface="Arial"/>
              </a:rPr>
              <a:t> en el </a:t>
            </a:r>
            <a:r>
              <a:rPr lang="en-US" sz="3600" dirty="0" err="1" smtClean="0">
                <a:latin typeface="Arial"/>
                <a:cs typeface="Arial"/>
              </a:rPr>
              <a:t>armario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Hay </a:t>
            </a:r>
            <a:r>
              <a:rPr lang="en-US" sz="3600" dirty="0" err="1" smtClean="0">
                <a:latin typeface="Arial"/>
                <a:cs typeface="Arial"/>
              </a:rPr>
              <a:t>que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poner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la mesa. 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66" y="2700867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7" y="4432300"/>
            <a:ext cx="4013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4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7" y="541867"/>
            <a:ext cx="8263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/>
                <a:cs typeface="Arial"/>
              </a:rPr>
              <a:t>Ponerse</a:t>
            </a:r>
            <a:r>
              <a:rPr lang="en-US" sz="4400" dirty="0" smtClean="0">
                <a:latin typeface="Arial"/>
                <a:cs typeface="Arial"/>
              </a:rPr>
              <a:t> = </a:t>
            </a:r>
            <a:r>
              <a:rPr lang="en-US" sz="4400" u="sng" dirty="0" smtClean="0">
                <a:latin typeface="Arial"/>
                <a:cs typeface="Arial"/>
              </a:rPr>
              <a:t>to put on</a:t>
            </a:r>
          </a:p>
          <a:p>
            <a:endParaRPr lang="en-US" sz="4400" dirty="0"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Me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  <a:cs typeface="Arial"/>
              </a:rPr>
              <a:t>puse</a:t>
            </a:r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latin typeface="Arial"/>
                <a:cs typeface="Arial"/>
              </a:rPr>
              <a:t>los </a:t>
            </a:r>
            <a:r>
              <a:rPr lang="en-US" sz="4000" dirty="0" err="1" smtClean="0">
                <a:latin typeface="Arial"/>
                <a:cs typeface="Arial"/>
              </a:rPr>
              <a:t>zapatos</a:t>
            </a:r>
            <a:r>
              <a:rPr lang="en-US" sz="4000" dirty="0" smtClean="0">
                <a:latin typeface="Arial"/>
                <a:cs typeface="Arial"/>
              </a:rPr>
              <a:t> antes de </a:t>
            </a:r>
            <a:r>
              <a:rPr lang="en-US" sz="4000" dirty="0" err="1" smtClean="0">
                <a:latin typeface="Arial"/>
                <a:cs typeface="Arial"/>
              </a:rPr>
              <a:t>salir</a:t>
            </a:r>
            <a:r>
              <a:rPr lang="en-US" sz="4000" dirty="0" smtClean="0">
                <a:latin typeface="Arial"/>
                <a:cs typeface="Arial"/>
              </a:rPr>
              <a:t>. 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2861733"/>
            <a:ext cx="3149600" cy="257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67" y="3064933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6" y="541867"/>
            <a:ext cx="86529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/>
                <a:cs typeface="Arial"/>
              </a:rPr>
              <a:t>Ponerse</a:t>
            </a:r>
            <a:r>
              <a:rPr lang="en-US" sz="4400" dirty="0" smtClean="0">
                <a:latin typeface="Arial"/>
                <a:cs typeface="Arial"/>
              </a:rPr>
              <a:t> a (</a:t>
            </a:r>
            <a:r>
              <a:rPr lang="en-US" sz="4400" dirty="0" err="1" smtClean="0">
                <a:latin typeface="Arial"/>
                <a:cs typeface="Arial"/>
              </a:rPr>
              <a:t>adjetivo</a:t>
            </a:r>
            <a:r>
              <a:rPr lang="en-US" sz="4400" dirty="0">
                <a:latin typeface="Arial"/>
                <a:cs typeface="Arial"/>
              </a:rPr>
              <a:t>)</a:t>
            </a:r>
            <a:r>
              <a:rPr lang="en-US" sz="4400" dirty="0" smtClean="0">
                <a:latin typeface="Arial"/>
                <a:cs typeface="Arial"/>
              </a:rPr>
              <a:t>= </a:t>
            </a:r>
            <a:r>
              <a:rPr lang="en-US" sz="4400" u="sng" dirty="0" smtClean="0">
                <a:latin typeface="Arial"/>
                <a:cs typeface="Arial"/>
              </a:rPr>
              <a:t>to become/to feel</a:t>
            </a:r>
          </a:p>
          <a:p>
            <a:endParaRPr lang="en-US" sz="4400" dirty="0"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Me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  <a:cs typeface="Arial"/>
              </a:rPr>
              <a:t>puse</a:t>
            </a:r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  <a:cs typeface="Arial"/>
              </a:rPr>
              <a:t>contento</a:t>
            </a:r>
            <a:r>
              <a:rPr lang="en-US" sz="4000" dirty="0" smtClean="0">
                <a:latin typeface="Arial"/>
                <a:cs typeface="Arial"/>
              </a:rPr>
              <a:t>(a) </a:t>
            </a:r>
            <a:r>
              <a:rPr lang="en-US" sz="4000" dirty="0" err="1" smtClean="0">
                <a:latin typeface="Arial"/>
                <a:cs typeface="Arial"/>
              </a:rPr>
              <a:t>cuando</a:t>
            </a:r>
            <a:r>
              <a:rPr lang="en-US" sz="4000" dirty="0" smtClean="0">
                <a:latin typeface="Arial"/>
                <a:cs typeface="Arial"/>
              </a:rPr>
              <a:t> mi </a:t>
            </a:r>
            <a:r>
              <a:rPr lang="en-US" sz="4000" dirty="0" err="1" smtClean="0">
                <a:latin typeface="Arial"/>
                <a:cs typeface="Arial"/>
              </a:rPr>
              <a:t>equipo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gan</a:t>
            </a:r>
            <a:r>
              <a:rPr lang="en-US" sz="4000" dirty="0" err="1" smtClean="0">
                <a:latin typeface="Arial"/>
                <a:cs typeface="Arial"/>
              </a:rPr>
              <a:t>ó</a:t>
            </a:r>
            <a:r>
              <a:rPr lang="en-US" sz="4000" dirty="0" smtClean="0">
                <a:latin typeface="Arial"/>
                <a:cs typeface="Arial"/>
              </a:rPr>
              <a:t>. 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3338056"/>
            <a:ext cx="4309344" cy="33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6" y="541867"/>
            <a:ext cx="8652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/>
                <a:cs typeface="Arial"/>
              </a:rPr>
              <a:t>Ponerse</a:t>
            </a:r>
            <a:r>
              <a:rPr lang="en-US" sz="4400" dirty="0" smtClean="0">
                <a:latin typeface="Arial"/>
                <a:cs typeface="Arial"/>
              </a:rPr>
              <a:t> a (</a:t>
            </a:r>
            <a:r>
              <a:rPr lang="en-US" sz="4400" dirty="0" err="1" smtClean="0">
                <a:latin typeface="Arial"/>
                <a:cs typeface="Arial"/>
              </a:rPr>
              <a:t>infinitivo</a:t>
            </a:r>
            <a:r>
              <a:rPr lang="en-US" sz="4400" dirty="0" smtClean="0">
                <a:latin typeface="Arial"/>
                <a:cs typeface="Arial"/>
              </a:rPr>
              <a:t>)= </a:t>
            </a:r>
            <a:r>
              <a:rPr lang="en-US" sz="4400" u="sng" dirty="0" smtClean="0">
                <a:latin typeface="Arial"/>
                <a:cs typeface="Arial"/>
              </a:rPr>
              <a:t>to start to</a:t>
            </a:r>
          </a:p>
          <a:p>
            <a:endParaRPr lang="en-US" sz="4400" dirty="0"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Me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  <a:cs typeface="Arial"/>
              </a:rPr>
              <a:t>puse</a:t>
            </a:r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  <a:cs typeface="Arial"/>
              </a:rPr>
              <a:t>llorar</a:t>
            </a:r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cuando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perdimos</a:t>
            </a:r>
            <a:r>
              <a:rPr lang="en-US" sz="4000" dirty="0" smtClean="0">
                <a:latin typeface="Arial"/>
                <a:cs typeface="Arial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33" y="2747433"/>
            <a:ext cx="3530600" cy="37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170990"/>
            <a:ext cx="8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C</a:t>
            </a:r>
            <a:r>
              <a:rPr lang="en-US" sz="4000" dirty="0" err="1" smtClean="0"/>
              <a:t>ómo</a:t>
            </a:r>
            <a:r>
              <a:rPr lang="en-US" sz="4000" dirty="0" smtClean="0"/>
              <a:t> se dice…?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67" y="1134533"/>
            <a:ext cx="866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We started to shout when we won the game. 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067" y="2894281"/>
            <a:ext cx="866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Nos</a:t>
            </a:r>
            <a:r>
              <a:rPr lang="en-US" sz="4000" dirty="0" smtClean="0"/>
              <a:t> </a:t>
            </a:r>
            <a:r>
              <a:rPr lang="en-US" sz="4000" dirty="0" err="1" smtClean="0"/>
              <a:t>pusimos</a:t>
            </a:r>
            <a:r>
              <a:rPr lang="en-US" sz="4000" dirty="0" smtClean="0"/>
              <a:t> a </a:t>
            </a:r>
            <a:r>
              <a:rPr lang="en-US" sz="4000" dirty="0" err="1" smtClean="0"/>
              <a:t>gritar</a:t>
            </a:r>
            <a:r>
              <a:rPr lang="en-US" sz="4000" dirty="0" smtClean="0"/>
              <a:t> </a:t>
            </a:r>
            <a:r>
              <a:rPr lang="en-US" sz="4000" dirty="0" err="1" smtClean="0"/>
              <a:t>cuando</a:t>
            </a:r>
            <a:r>
              <a:rPr lang="en-US" sz="4000" dirty="0" smtClean="0"/>
              <a:t> </a:t>
            </a:r>
            <a:r>
              <a:rPr lang="en-US" sz="4000" dirty="0" err="1" smtClean="0"/>
              <a:t>ganamos</a:t>
            </a:r>
            <a:r>
              <a:rPr lang="en-US" sz="4000" dirty="0" smtClean="0"/>
              <a:t> el </a:t>
            </a:r>
            <a:r>
              <a:rPr lang="en-US" sz="4000" dirty="0" err="1" smtClean="0"/>
              <a:t>partido</a:t>
            </a:r>
            <a:r>
              <a:rPr lang="en-US" sz="4000" dirty="0" smtClean="0"/>
              <a:t>. </a:t>
            </a:r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7" y="3675869"/>
            <a:ext cx="3606800" cy="27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170990"/>
            <a:ext cx="8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C</a:t>
            </a:r>
            <a:r>
              <a:rPr lang="en-US" sz="4000" dirty="0" err="1" smtClean="0"/>
              <a:t>ómo</a:t>
            </a:r>
            <a:r>
              <a:rPr lang="en-US" sz="4000" dirty="0" smtClean="0"/>
              <a:t> se dice…?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67" y="1134533"/>
            <a:ext cx="866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She became sad when she lost the competition. 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067" y="2894281"/>
            <a:ext cx="866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 </a:t>
            </a:r>
            <a:r>
              <a:rPr lang="en-US" sz="4000" dirty="0" err="1" smtClean="0"/>
              <a:t>puso</a:t>
            </a:r>
            <a:r>
              <a:rPr lang="en-US" sz="4000" dirty="0" smtClean="0"/>
              <a:t> </a:t>
            </a:r>
            <a:r>
              <a:rPr lang="en-US" sz="4000" dirty="0" err="1" smtClean="0"/>
              <a:t>triste</a:t>
            </a:r>
            <a:r>
              <a:rPr lang="en-US" sz="4000" dirty="0" smtClean="0"/>
              <a:t> </a:t>
            </a:r>
            <a:r>
              <a:rPr lang="en-US" sz="4000" dirty="0" err="1" smtClean="0"/>
              <a:t>cuando</a:t>
            </a:r>
            <a:r>
              <a:rPr lang="en-US" sz="4000" dirty="0" smtClean="0"/>
              <a:t> </a:t>
            </a:r>
            <a:r>
              <a:rPr lang="en-US" sz="4000" dirty="0" err="1" smtClean="0"/>
              <a:t>perdi</a:t>
            </a:r>
            <a:r>
              <a:rPr lang="en-US" sz="4000" dirty="0" err="1" smtClean="0"/>
              <a:t>ó</a:t>
            </a:r>
            <a:r>
              <a:rPr lang="en-US" sz="4000" dirty="0" smtClean="0"/>
              <a:t> la </a:t>
            </a:r>
            <a:r>
              <a:rPr lang="en-US" sz="4000" dirty="0" err="1" smtClean="0"/>
              <a:t>competencia</a:t>
            </a:r>
            <a:r>
              <a:rPr lang="en-US" sz="4000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3644900"/>
            <a:ext cx="2781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17247"/>
              </p:ext>
            </p:extLst>
          </p:nvPr>
        </p:nvGraphicFramePr>
        <p:xfrm>
          <a:off x="491066" y="531705"/>
          <a:ext cx="816186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933"/>
                <a:gridCol w="4080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DECIR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dije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dijimos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dijiste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dijisteis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dijo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*</a:t>
                      </a:r>
                      <a:r>
                        <a:rPr lang="en-US" sz="5400" dirty="0" err="1" smtClean="0"/>
                        <a:t>dijeron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39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215</TotalTime>
  <Words>315</Words>
  <Application>Microsoft Macintosh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ponerse, dar, decir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Trumbull Board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ponerse, dar, decir</dc:title>
  <dc:creator>Michele Slais</dc:creator>
  <cp:lastModifiedBy>Michele Slais</cp:lastModifiedBy>
  <cp:revision>8</cp:revision>
  <dcterms:created xsi:type="dcterms:W3CDTF">2015-01-28T22:25:20Z</dcterms:created>
  <dcterms:modified xsi:type="dcterms:W3CDTF">2015-01-29T02:00:59Z</dcterms:modified>
</cp:coreProperties>
</file>