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E8FE4-4179-4B63-9E9A-B6528168B4DE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47D34-A468-4C84-A4D5-877E265DC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47D34-A468-4C84-A4D5-877E265DC0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0DEA0-F633-4790-BDC6-01E82DD02243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D0A82-4934-4B37-9D90-607A462D5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2" name="Picture 8" descr="http://www.primoclipart.com/files/preview/big/1286/Bucket%20Cartoon%20Clip%20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657600"/>
            <a:ext cx="1981199" cy="28052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91440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Goudita Heavy SF" pitchFamily="34" charset="0"/>
                <a:cs typeface="Arabic Typesetting" pitchFamily="66" charset="-78"/>
              </a:rPr>
              <a:t>CUIDADO</a:t>
            </a:r>
            <a:r>
              <a:rPr lang="en-US" sz="96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br>
              <a:rPr lang="en-US" sz="96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Se + Indirect Object 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Pronouns + Verb (3</a:t>
            </a:r>
            <a:r>
              <a:rPr lang="en-US" sz="4800" baseline="30000" dirty="0" smtClean="0">
                <a:latin typeface="Arabic Typesetting" pitchFamily="66" charset="-78"/>
                <a:cs typeface="Arabic Typesetting" pitchFamily="66" charset="-78"/>
              </a:rPr>
              <a:t>rd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person)</a:t>
            </a:r>
            <a:endParaRPr lang="en-US" sz="96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1266" name="Picture 2" descr="http://chamberspackagingconnection.shoppkg.com/Images/ProductImages/3720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24200"/>
            <a:ext cx="3048000" cy="3048001"/>
          </a:xfrm>
          <a:prstGeom prst="rect">
            <a:avLst/>
          </a:prstGeom>
          <a:noFill/>
        </p:spPr>
      </p:pic>
      <p:sp>
        <p:nvSpPr>
          <p:cNvPr id="7" name="Cloud 6"/>
          <p:cNvSpPr/>
          <p:nvPr/>
        </p:nvSpPr>
        <p:spPr>
          <a:xfrm>
            <a:off x="1676400" y="5486400"/>
            <a:ext cx="4953000" cy="12954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57150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5638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6172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6019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nos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6019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</a:t>
            </a:r>
            <a:endParaRPr lang="en-US" sz="20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4800600" y="3505200"/>
            <a:ext cx="1524000" cy="1295400"/>
          </a:xfrm>
          <a:prstGeom prst="wedgeRoundRectCallout">
            <a:avLst>
              <a:gd name="adj1" fmla="val 45082"/>
              <a:gd name="adj2" fmla="val 6647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953000" y="3810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Aye! Un Accidente</a:t>
            </a:r>
            <a:r>
              <a:rPr lang="en-US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86836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oudita Heavy SF" pitchFamily="34" charset="0"/>
              </a:rPr>
              <a:t>When to Use It </a:t>
            </a:r>
            <a:endParaRPr lang="en-US" dirty="0">
              <a:solidFill>
                <a:srgbClr val="002060"/>
              </a:solidFill>
              <a:latin typeface="Goudita Heavy SF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2667000"/>
            <a:ext cx="4040188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Common Verbs Used:</a:t>
            </a:r>
          </a:p>
          <a:p>
            <a:r>
              <a:rPr lang="en-US" sz="3500" dirty="0" err="1" smtClean="0">
                <a:latin typeface="Arabic Typesetting" pitchFamily="66" charset="-78"/>
                <a:cs typeface="Arabic Typesetting" pitchFamily="66" charset="-78"/>
              </a:rPr>
              <a:t>Quedar</a:t>
            </a:r>
            <a:r>
              <a:rPr lang="en-US" sz="3500" dirty="0" smtClean="0">
                <a:latin typeface="Arabic Typesetting" pitchFamily="66" charset="-78"/>
                <a:cs typeface="Arabic Typesetting" pitchFamily="66" charset="-78"/>
              </a:rPr>
              <a:t> (to remain)</a:t>
            </a:r>
          </a:p>
          <a:p>
            <a:r>
              <a:rPr lang="en-US" sz="3500" dirty="0" err="1" smtClean="0">
                <a:latin typeface="Arabic Typesetting" pitchFamily="66" charset="-78"/>
                <a:cs typeface="Arabic Typesetting" pitchFamily="66" charset="-78"/>
              </a:rPr>
              <a:t>Quemar</a:t>
            </a:r>
            <a:r>
              <a:rPr lang="en-US" sz="3500" dirty="0" smtClean="0">
                <a:latin typeface="Arabic Typesetting" pitchFamily="66" charset="-78"/>
                <a:cs typeface="Arabic Typesetting" pitchFamily="66" charset="-78"/>
              </a:rPr>
              <a:t> (to burn)</a:t>
            </a:r>
          </a:p>
          <a:p>
            <a:r>
              <a:rPr lang="en-US" sz="3500" dirty="0" err="1" smtClean="0">
                <a:latin typeface="Arabic Typesetting" pitchFamily="66" charset="-78"/>
                <a:cs typeface="Arabic Typesetting" pitchFamily="66" charset="-78"/>
              </a:rPr>
              <a:t>Perder</a:t>
            </a:r>
            <a:r>
              <a:rPr lang="en-US" sz="3500" dirty="0" smtClean="0">
                <a:latin typeface="Arabic Typesetting" pitchFamily="66" charset="-78"/>
                <a:cs typeface="Arabic Typesetting" pitchFamily="66" charset="-78"/>
              </a:rPr>
              <a:t> (to lose)</a:t>
            </a:r>
          </a:p>
          <a:p>
            <a:r>
              <a:rPr lang="en-US" sz="3500" dirty="0" err="1" smtClean="0">
                <a:latin typeface="Arabic Typesetting" pitchFamily="66" charset="-78"/>
                <a:cs typeface="Arabic Typesetting" pitchFamily="66" charset="-78"/>
              </a:rPr>
              <a:t>Olvidar</a:t>
            </a:r>
            <a:r>
              <a:rPr lang="en-US" sz="3500" dirty="0" smtClean="0">
                <a:latin typeface="Arabic Typesetting" pitchFamily="66" charset="-78"/>
                <a:cs typeface="Arabic Typesetting" pitchFamily="66" charset="-78"/>
              </a:rPr>
              <a:t> (to forget)</a:t>
            </a:r>
          </a:p>
          <a:p>
            <a:endParaRPr lang="en-US" sz="26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8600" y="3124200"/>
            <a:ext cx="4041775" cy="3951288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latin typeface="Arabic Typesetting" pitchFamily="66" charset="-78"/>
                <a:cs typeface="Arabic Typesetting" pitchFamily="66" charset="-78"/>
              </a:rPr>
              <a:t>Caer</a:t>
            </a:r>
            <a:r>
              <a:rPr lang="en-US" sz="3500" dirty="0" smtClean="0">
                <a:latin typeface="Arabic Typesetting" pitchFamily="66" charset="-78"/>
                <a:cs typeface="Arabic Typesetting" pitchFamily="66" charset="-78"/>
              </a:rPr>
              <a:t> (to fall; to fall out)</a:t>
            </a:r>
          </a:p>
          <a:p>
            <a:r>
              <a:rPr lang="en-US" sz="3500" dirty="0" smtClean="0">
                <a:latin typeface="Arabic Typesetting" pitchFamily="66" charset="-78"/>
                <a:cs typeface="Arabic Typesetting" pitchFamily="66" charset="-78"/>
              </a:rPr>
              <a:t>Romper </a:t>
            </a:r>
            <a:r>
              <a:rPr lang="en-US" sz="3500" dirty="0" smtClean="0">
                <a:latin typeface="Arabic Typesetting" pitchFamily="66" charset="-78"/>
                <a:cs typeface="Arabic Typesetting" pitchFamily="66" charset="-78"/>
              </a:rPr>
              <a:t>(to </a:t>
            </a:r>
            <a:r>
              <a:rPr lang="en-US" sz="3500" dirty="0" smtClean="0">
                <a:latin typeface="Arabic Typesetting" pitchFamily="66" charset="-78"/>
                <a:cs typeface="Arabic Typesetting" pitchFamily="66" charset="-78"/>
              </a:rPr>
              <a:t>break)</a:t>
            </a:r>
          </a:p>
          <a:p>
            <a:r>
              <a:rPr lang="en-US" sz="3500" dirty="0" err="1" smtClean="0">
                <a:latin typeface="Arabic Typesetting" pitchFamily="66" charset="-78"/>
                <a:cs typeface="Arabic Typesetting" pitchFamily="66" charset="-78"/>
              </a:rPr>
              <a:t>Acabar</a:t>
            </a:r>
            <a:r>
              <a:rPr lang="en-US" sz="35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500" dirty="0" smtClean="0">
                <a:latin typeface="Arabic Typesetting" pitchFamily="66" charset="-78"/>
                <a:cs typeface="Arabic Typesetting" pitchFamily="66" charset="-78"/>
              </a:rPr>
              <a:t>(to finish; to end)</a:t>
            </a:r>
            <a:endParaRPr lang="en-US" sz="35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9906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Talking about </a:t>
            </a:r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unintentional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events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Accidents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990600"/>
          </a:xfrm>
        </p:spPr>
        <p:txBody>
          <a:bodyPr/>
          <a:lstStyle/>
          <a:p>
            <a:r>
              <a:rPr lang="en-US" dirty="0" smtClean="0">
                <a:latin typeface="Goudita Heavy SF" pitchFamily="34" charset="0"/>
              </a:rPr>
              <a:t>How to Form It </a:t>
            </a:r>
            <a:endParaRPr lang="en-US" dirty="0">
              <a:latin typeface="Goudita Heavy SF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02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Se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is always used first</a:t>
            </a: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indirect object pronoun</a:t>
            </a:r>
            <a:r>
              <a:rPr lang="en-US" sz="36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refers to the person the event happened to. </a:t>
            </a: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verb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agrees with the object(s) involved, and is always in the third person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singular or plural.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Ex- 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A Julia </a:t>
            </a:r>
            <a:r>
              <a:rPr lang="es-ES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se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s-ES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le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olvidaron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las bebidas.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(Julia forgot the drinks.)</a:t>
            </a:r>
          </a:p>
          <a:p>
            <a:pPr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	  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A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nosotros </a:t>
            </a:r>
            <a:r>
              <a:rPr lang="es-ES" b="1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se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s-ES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nos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olvidó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 ensalada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. (We forgot the salad.)</a:t>
            </a:r>
          </a:p>
          <a:p>
            <a:pPr>
              <a:buNone/>
            </a:pP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en-US" sz="4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5344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Se + Indirect Object Pronoun + Verb </a:t>
            </a:r>
          </a:p>
        </p:txBody>
      </p:sp>
      <p:sp>
        <p:nvSpPr>
          <p:cNvPr id="5" name="U-Turn Arrow 4"/>
          <p:cNvSpPr/>
          <p:nvPr/>
        </p:nvSpPr>
        <p:spPr>
          <a:xfrm>
            <a:off x="1676400" y="4419600"/>
            <a:ext cx="685800" cy="304800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U-Turn Arrow 5"/>
          <p:cNvSpPr/>
          <p:nvPr/>
        </p:nvSpPr>
        <p:spPr>
          <a:xfrm>
            <a:off x="2971800" y="4495800"/>
            <a:ext cx="1524000" cy="30480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U-Turn Arrow 6"/>
          <p:cNvSpPr/>
          <p:nvPr/>
        </p:nvSpPr>
        <p:spPr>
          <a:xfrm>
            <a:off x="1752600" y="5105400"/>
            <a:ext cx="1066800" cy="304800"/>
          </a:xfrm>
          <a:prstGeom prst="utur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U-Turn Arrow 7"/>
          <p:cNvSpPr/>
          <p:nvPr/>
        </p:nvSpPr>
        <p:spPr>
          <a:xfrm>
            <a:off x="3581400" y="5029200"/>
            <a:ext cx="1219200" cy="381000"/>
          </a:xfrm>
          <a:prstGeom prst="utur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6" name="Picture 10" descr="http://www.leftoverstogo.com/wp-content/uploads/2012/02/empty-can-of-mixed-nu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648200"/>
            <a:ext cx="1828800" cy="1524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oudita Heavy SF" pitchFamily="34" charset="0"/>
              </a:rPr>
              <a:t>Repaso </a:t>
            </a:r>
            <a:endParaRPr lang="en-US" sz="3600" dirty="0">
              <a:latin typeface="Goudita Heavy SF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962400"/>
            <a:ext cx="8382000" cy="53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Mira las fotos y escribe una oración para que le pasó a cada persona.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839200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600" dirty="0" smtClean="0">
                <a:latin typeface="Arabic Typesetting" pitchFamily="66" charset="-78"/>
                <a:cs typeface="Arabic Typesetting" pitchFamily="66" charset="-78"/>
              </a:rPr>
              <a:t>Lee las oraciones y decide si la persona hizo cada cosa </a:t>
            </a:r>
            <a:r>
              <a:rPr lang="es-ES" sz="2600" b="1" dirty="0" smtClean="0">
                <a:latin typeface="Arabic Typesetting" pitchFamily="66" charset="-78"/>
                <a:cs typeface="Arabic Typesetting" pitchFamily="66" charset="-78"/>
              </a:rPr>
              <a:t>a) </a:t>
            </a:r>
            <a:r>
              <a:rPr lang="es-ES" sz="2600" dirty="0" smtClean="0">
                <a:latin typeface="Arabic Typesetting" pitchFamily="66" charset="-78"/>
                <a:cs typeface="Arabic Typesetting" pitchFamily="66" charset="-78"/>
              </a:rPr>
              <a:t>a propósito o si fue </a:t>
            </a:r>
            <a:r>
              <a:rPr lang="es-ES" sz="2600" b="1" dirty="0" smtClean="0">
                <a:latin typeface="Arabic Typesetting" pitchFamily="66" charset="-78"/>
                <a:cs typeface="Arabic Typesetting" pitchFamily="66" charset="-78"/>
              </a:rPr>
              <a:t>b) </a:t>
            </a:r>
            <a:r>
              <a:rPr lang="es-ES" sz="2600" dirty="0" smtClean="0">
                <a:latin typeface="Arabic Typesetting" pitchFamily="66" charset="-78"/>
                <a:cs typeface="Arabic Typesetting" pitchFamily="66" charset="-78"/>
              </a:rPr>
              <a:t>un accidente </a:t>
            </a:r>
            <a:endParaRPr lang="es-ES" sz="2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6629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sz="2000" dirty="0" smtClean="0">
                <a:latin typeface="Arabic Typesetting" pitchFamily="66" charset="-78"/>
                <a:cs typeface="Arabic Typesetting" pitchFamily="66" charset="-78"/>
              </a:rPr>
              <a:t>Se me olvidó hacer la tarea anoche.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s-ES" sz="2000" dirty="0" smtClean="0">
                <a:latin typeface="Arabic Typesetting" pitchFamily="66" charset="-78"/>
                <a:cs typeface="Arabic Typesetting" pitchFamily="66" charset="-78"/>
              </a:rPr>
              <a:t>Llevé </a:t>
            </a:r>
            <a:r>
              <a:rPr lang="es-ES" sz="2000" dirty="0" smtClean="0">
                <a:latin typeface="Arabic Typesetting" pitchFamily="66" charset="-78"/>
                <a:cs typeface="Arabic Typesetting" pitchFamily="66" charset="-78"/>
              </a:rPr>
              <a:t>mis libros en las manos.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latin typeface="Arabic Typesetting" pitchFamily="66" charset="-78"/>
                <a:cs typeface="Arabic Typesetting" pitchFamily="66" charset="-78"/>
              </a:rPr>
              <a:t> Se me quedó la mochila en el salón de clases.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latin typeface="Arabic Typesetting" pitchFamily="66" charset="-78"/>
                <a:cs typeface="Arabic Typesetting" pitchFamily="66" charset="-78"/>
              </a:rPr>
              <a:t>En la entrada del colegio, se me cayeron todos los libros.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latin typeface="Arabic Typesetting" pitchFamily="66" charset="-78"/>
                <a:cs typeface="Arabic Typesetting" pitchFamily="66" charset="-78"/>
              </a:rPr>
              <a:t>Durante el examen, se me rompió el lápiz. </a:t>
            </a:r>
          </a:p>
        </p:txBody>
      </p:sp>
      <p:pic>
        <p:nvPicPr>
          <p:cNvPr id="14338" name="Picture 2" descr="http://www.seriouseats.com/images/20090904-burnttoa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724400"/>
            <a:ext cx="1752600" cy="1371600"/>
          </a:xfrm>
          <a:prstGeom prst="rect">
            <a:avLst/>
          </a:prstGeom>
          <a:noFill/>
        </p:spPr>
      </p:pic>
      <p:pic>
        <p:nvPicPr>
          <p:cNvPr id="14340" name="Picture 4" descr="http://pwwwblog.ibeatyou.com/blog/wp-content/uploads/2009/12/broken-pla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648200"/>
            <a:ext cx="1524000" cy="1524000"/>
          </a:xfrm>
          <a:prstGeom prst="rect">
            <a:avLst/>
          </a:prstGeom>
          <a:noFill/>
        </p:spPr>
      </p:pic>
      <p:pic>
        <p:nvPicPr>
          <p:cNvPr id="14342" name="Picture 6" descr="http://images.budgettravel.com/lost-bag-7272011_vert-large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572000"/>
            <a:ext cx="1447800" cy="1652196"/>
          </a:xfrm>
          <a:prstGeom prst="rect">
            <a:avLst/>
          </a:prstGeom>
          <a:noFill/>
        </p:spPr>
      </p:pic>
      <p:pic>
        <p:nvPicPr>
          <p:cNvPr id="14344" name="Picture 8" descr="http://img.gawkerassets.com/img/17mnist94f6rqjpg/origin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648200"/>
            <a:ext cx="2438400" cy="1600201"/>
          </a:xfrm>
          <a:prstGeom prst="rect">
            <a:avLst/>
          </a:prstGeom>
          <a:noFill/>
        </p:spPr>
      </p:pic>
      <p:sp>
        <p:nvSpPr>
          <p:cNvPr id="14348" name="AutoShape 12" descr="data:image/jpeg;base64,/9j/4AAQSkZJRgABAQAAAQABAAD/2wCEAAkGBhQQEBUUEhQUFRUVFBUWFhcUFBQYFRcVFRQXFRcYFRcYGyYeFxkjGRQVHy8gIycpLCwsFR4xNTAqNiYrLCkBCQoKDgwOGg8PGi0lHyUpLCkpNCwqLTAyLDQsLCwsLCwvLDItKSwsLCw0LCksKS00LywsLCwsLCwsLCwsLCwsLP/AABEIAKgBLAMBIgACEQEDEQH/xAAcAAABBQEBAQAAAAAAAAAAAAAAAQMEBQYCBwj/xABCEAABAwIEAwYDBgUCBAcBAAABAAIRAyEEBRIxQVFhBhMicYGRMqGxQlKCwdHwBxQjYuEzckNjovEWJHOSk8LSFf/EABoBAQADAQEBAAAAAAAAAAAAAAACAwQBBQb/xAAvEQACAQIEAgkEAwEAAAAAAAAAAQIDEQQSITEiQQUTUWFxgaGx8BQyQuGR0fHB/9oADAMBAAIRAxEAPwD25KkSoAQhCAEISoAQhCAEIQgBCEIAQhCAEIQgBCVCARCVCARCVCARCEqARCESgOXTFhJ84+ajDC1HfHUIH3aYDR6uMuPmCPJSXVQFGqZi0LgA5W3nV/8Amrf/ALXBwRb8NWoOQcQ8euoSfdRqudxtHO/LnPLrt1C5OetdZ1jMX2JOwvsenHhKXO2HH5o+kf6rJb9+ntHUHZWGHxLajdTCHDpz5Hkeiz2MzJzJO7bki5cI5ACXDpuOuyqjmRov7yjANpbMtcNxMbi9iNptxB5c7Y3aFDyrM24imHs8nA7tdxB/dwQVMUiIIQhACEIQCIQhACEICAEqEIAQhCAEIQgBCEQgCEqaxOIFNjnu+FjXOPk0En5BONdInmgFQhIgFQqzMO0uGoSKlVgI3aJc4ebWyR6rNYv+KtGYoUn1T5wP+gPPuAqp1qcPuZdChUn9qNwheY4j+JOMdOigxn+9v5uqN+iqcX/FDHU7k0R+Frhb/a7a4VH1tFuyZd9FV5nsiF4i7+NuKbdzKJHNjSPkXH6hTcs/jwwviqaYHM06rfmzX9FojVjLYonRlDc9hSKiyLthh8a2aNRj+fd1GvjzAhzfxNCl43EVWjVS01BNwSGuHkSNJPQ6fNTuV2JWKxopiXWHM7e+3zUGvmwvFo/d5287DquWZ40y2oNPAyLX4PB+H6HmoGNoNb8ADY2AMN/DHwHqLcwuNnUgr488T+ztM7eu/Byh1cbPv1mfI3J6GHciVFrV4+kWBk7iNg48vhd0KhOqF1miZHWCJ99M+rSokrEurjevXf01auHLX6OCi98XGGidxt1uC3oSCW9dTVMweSOeZceR6ybCTtJu08DaVZtZRoWkFw+yBJsJAI8pEG/JLC5VVaNVtKTMDcgy4DqeMHj5KTgMA2vTgjS8SbctyQPmR5pa3agteAKYLZFhLnOEHUAAIJ0Frv7gDYEBTH4htM+DY3aeXQ+RsVKxG5XYbEOwNZr3HwOIZVHC/wAL/wB8/wC5bkGVgu02MY6kS4w0iHdJ2HmHTHkFd9g83/mMIA4y+kTTd+H4T5QQPRdRxmjQhC6cBCEIBEIQugEqRKuAEIQgBCEIAQhCAEJUiAi5vT1Yeq371N492kfmustaRRpgmSKbATzOkSVxmz4ov8o9yB+a887ddun0mjC0DDg0d48Ehwt8DSLttBJF7gCLkV1akacc0i6jRlVlliajtJ2+oYOWg95UBjSD4Wu5OdBv/a0E8wN157nPbPE4mddTumH7DbEj/Y0yfxuI6BZplfSAd3kb/dbwDRsE5QoSNb50zAAPiefPgOq8CvjKlTnZH0FHA06Su9WdCqHGGsL3cNQL48mN8LfZP1aFQiKlRtMcnPA/6KYPzXAxDiIaAxnTwt+V3nzTXdsG+p3QQwfQu+axXRrS7BTQowf6pJ/tpOInlJI+irMRWDZnaN4P0U2vXbFm6fIk/Iquq1fCZnqLK6CuRm+8os5eG3FifmD+5VET+/3+7KTjq2p55AkN8v2VEJ/fuvoaMMsbHzleeebY7Qxbqbg9jnNc0yHNJa4HoRcL1DsV/G2pTc2njyXt2FcD+o3/ANVo/wBVvUeLzK8oJSAK8ztH1RisWyq1r2lsOaC1zCHNLXbOaRZzDy+nGvp4l86QJHIXI5QeLT8l5H/DntucK8Yau7/y73eEm/cvd9of8t32h+IXF/dcqwTY1cW2cNyBzHlv1XDj0KWjQdUm3+W8W/mORV3gsC1gk358yYk+paJHVqkYYHvamtobDraZ0kQLzzm/kQnqga0xMDeeQkXHVr4PkSu2OXKnFYqtVOimNImDpibgXnr4XAbODjxXOC7OhgGo2sQxhgH/AIjRq+IiNWk2iIurJ2NAt8PlwOoA/wDtqaSOj1VZhnoaJnTaQOIPxi39tRrh5OS5wnaKVMRDYHLi0AEn1pu1jkWFZztjnDqVMFkBwcAbDe7XQOElrXfiUHHdoHGzPCJABNzdxDen29PkVR4LLquYVGhod3eprn1DxA7p+kE86dZ0f7EJbCYrPX18PpIJe50ANG+l1M7fjn8JWw/hbRqYfEYihUEEsp1ImdiR/wDb5KzwXZqjRDdLGgtdIMXkw0yTc2UjKAP/AOo+In+UZq6HvXxPJdRxmtQhC6RBCEIBEIQgFQhCAEIQgBCEIAQEJUAIQhARsxoh9F7Txa76W+a+dczxZq4qs47uqPnyLiY/LylfR+Ip6mOHNpHuIXzRmlA/zdXh43bHm4n81gxyvBHpdHO03YkUad/VSy4ENnb8pkqLRJa2TxI084HFdF+3l+S+fkrs+hH3v1b24COA6IqtgRPvc9JUZridt/OPmdgu31TAEH0iPey5lOXOI6/K/os7n+N0ggbut7CT87eiu69beLWvxgdevT3WHzHF948kbbDyv+q9LBUs0rvkYMbVywst2RnP/P8AJcSuu7Keo0Rx3XtXSPDytnNPDSJXTQNuKm4TAlwnYJaGFDagsT+qqdTcvVMjU6bqZkjy817V/C3tc7uwyp8VPSx07mkbUndS0gs8tHNYCnktSWvhsA7Gd/NSsgxb2Zg0EWeDTdp2DXxB9HBp9FVGveROdDhPdTjhdk/2jyN6Z9HS31WVxPa6mXhgdJ1aYg8fC4H98FQ0M/e7EOokkEUi4HjYg+4kexUfJ+x1bGVTV7wU6bazrgaqj3U6ni3s0agb7rYYbF9icwe6bxa/M+GD76R7KupUH1nkU2l5nxOPwjxAGSehNt7LW4fs42Zf4ug2+1vzs6I6KxrVqWHaASGz8LWiXO3HhaLngJ25lcsL9hQZT2KA0urnW4AWFmBw7s+Zh9KRt8Rsr+riKWHDWAXgBtOm2XwLeFg2AtewC50163/IZ6Gsd9920+XE9U/RwtOg06BBO5Mlzjzc43cYPHkunCM6hVrXqE0WfcY7+oR/dUHw7bN6ySk7G4NgxOKfTaAxvd0RHEtbqffidTiCTyUbO867qkSLuPhY0bue6zGjqT+7LQdl8oOFwrKbjL7uqHnUedTj7ldOFvKWVyhdOCyiUkpUAJUgSoAQhCAEIQgBCEIBUIQgBCiVsyY0lsy4btbcjzA2Ub/xFSBh2pp/ubH/AGVbqwi7NlipTeyLRfN3aDvXYyuawLKhrOJBEQJgAdA0COkFfQtbNGM+K3ms72pyjC5hR1uBDmjw1WDxt6EH4m8YPpCzYpKpGyeq1NmDk6U7yWj0PFn1C4zygeyXXcKzzHs/Uw5JEOH3meJpH9zd2lU5cZmJ8oIXhLXY+lzJoffbb6T9SuKtaBd/oIHvFyllsXB9APzKjYupr8LRH1Po39V2MbuxTOyRW59j9FLSDd1uG2522/yqrCZI57NUWWgd2e1l5eZLeFrCASbW3O6v3dmq2Ho6NQJdsAJidhPE3XoqoqMMq35nlyg608z25Hn7cI64iwVxQoMY0Bt3HgN1u8q7CsoU9WJIcTctmP8AJ9fZZt9CnTxodQZLGuBj7Mg8+AUZYhS0J06HYc0ex9Vje9qRp30fqU07L6mJ/wBFkAWknitJ2gzetWhlMDxQ0abknkLBM0sBi8FSuGgG5jxOE/JZuvbWa5oVC2j3IvZ3s1VqVXU6tQtY0AkyS2Ttt6qLmuTtweIu5zgbjQRNue5WgyChVfiGmqXNY4GZtqIBgGOCvs9yTUR3RZqbcPds2254nlHFV9e735EpU1F2LbJslo1WGoabS9xILoGrQ464nePGrwvpYenLi1jZPSSTJgDczyuqnKxWNPRS0tvD6rr6SABDGfaNpvYA8VMZgadE63kvqRJqVXTpm50zZg6DZfRxeiZ83NcTXeIHVq3wN7ln3ngGodh4WbNsbOJ9FJw2Bp0rgS8/E9xl7rCZcfoICi4ntFRFu8b7+n6eyq8f2iA2PsuppnHFrdF9XxwaN1S5rnLabNb3aW7DeSTsGgXcSbAC5UjI8lqYgCrVOlhuwG+rkSAfh9bq8wPZelTqCs6atUTpfUjwTv3TB4afmBqPElSOFP2X7PVKlQYrFNLC2e4ou3pgiO8q8O9I2H2QecrYJEq6RBKEiUBAKlSJUAJUIQAhCEAIQuKlUNEkwg3O1w+s1u5AVPjM3kwHBo5mfyCrxmdQXLNTPvCD6tjcLJLFRTstTXDCyauy2x+dabM9XOFvTiVVntE/u3P1NqNFv6ZOqfKFW4x4qT/SJB3Jc9o5cXAKdhmim0ACkzoXD8gFkVac5uTdly+bG3qIQila78v9KLH54GtHdOc55k6W6gdRM35k7yrPI8ONDTW1uqSXDc6J+7xHUbJxmS09RcGAE3LhJJneHOJ+SKGVUpMd4DzE/LdZ4UqsJ30fn+maZ1acoZVdDtemxjrO3vDtR9g6ycw1Vrzas83gtI/KT8lIqQbGo4RzEfMhQcwxIA0tf4m3mBB6E7+yuqcDc1b9/wAmaPHaPz2HcVi6FIaZg33BJv1LpVNjMnouaKj8NRc10EPAaCdW17OMqjwlKpisU5lR3wXhrZEdOe62dB9PT3TCWkQQDAIiB4ASQBbYHidpWanN4hvPp2WNNSH09knfmyBgOyOFLSThWsPDUXOnqAXFdZv2Yp1cK+mxtNltTT3YaQ5twZnbh6qXQwrqT3ONVs7EPIAjeeqhZ1nTdEvc2ItpJAP90TfoD5rRKUKULyWvzs/ozpTqStF3Xn/088rZYKD6T67YAOlwmWlpFgY5GPQJ92Z1H1IpODmshwmSYkQ08+St61OliGCrUfLe8a0NggRPiJt6fNWLOzVHvG1qIDYNg3YwOImPzXn1Krqu8tzdCEaKsZ3Ms3qa2srU9GsgOdMnTN9Ii1uNz5KzxWHpMEtAFPpw/VWGY0KVSdYIc0W+EmY3EjbgqXA9n61f4/AyJk8Rw0hZ58ensa6eW13p85C5dgHVn95RYIaZlxiY5AKVmvaUd6KdWmWgFtt58YvbkAT1KsskpjDHu3Oc4TLYsORDoty35lQM+LH4rD6YLxU26Rf6BdhpoQk809tOTDtOxwpFzGGALxuLXMbpzsuQ6g6u/UZcGNa9+v4QJMwLSXGOgVpnlZjKLi420EmecLGYnNm0MOXMkNDABvDqhsSOZ8N4tZyupQvO1uZQ53pFhV7ZvpyxrmNbJv8Aa1XEkrNY3tTUeXaqzn7wNRN+EjZZStjSev74pltQggzx/cr2srerZivCOkVqaFlSrVcJkCd+HpzK0FCk5wE7C0cPVZtlJtQanPIfFreGw2gfCPLbkrDLM6fTIDvGOR39D+sqVOcYldWnOobfIcyq4U/0ySzjTcTp9OR6hei5VmzMQzUz8TTu08j+q8yyvG060Bp0u+66xP8AtOzvr0Wkyum6jU1tkHZw5jiCtcZKWx51SDi7NG3CUBcUKgc0OGxToUykAEqISoBISoQgBCEIAQhQM0xugADc8eQUZSUVdkoRcnZD+IxzWbm/ILOYztPSLnHW3w2gg/KVzXxbG/E4CfM/QFVjsfSLjrY0RsSzVPqQvLxWIllsnY9jDYSK1abJVKuzEtJfsZAiWnzOlSqNPu2AUw0sFobw91ApuZUGoDQAeR8Q5i4I9THRPYepSv3b3B3UzKopyb0uvLRltSNtr27OSFzPGBrDuxxEgOkiQeBmRbnPoq7FV2sLC8se0t8Tmu4720n8lLxldtVpZVBfy8O3UEgrinQYS0fy8AEfAI256gfVcqccrc9OV/0Tp2hHVdvztLWi4OY00iDIB8U/PjKi55l9V7Q5j3M07hsunyACmmmzmG/JQMZjaTTFnHe5Me4WutKKi8z08TLSzZ04rXwJGSMLafjd+F8axz4k+icr1A46dIg8SWmYv8PFU4zAONsI94Gzmai30H+UV82Y4Xw7gRtIc0jylqoVaMaVr+j/AKLHRlKpmt7f2Vua6qLg+jpY4EyWN0sIj7bDMnyMeS47PU6lSsMRVFSGBxHg0sNos6YJ6W81Y4HF0qlIu8IN51QSL+VlApYYYsuY9lZoExWFY6DawFN8g3+7a/BZKTi5p6aarsNjbUXGS7m+Zc4nRiAajQ2I4gGT/dwVVim0cRTP9OBcAANsRYgHTwP03WfzLLKuFOnvpYfNg8iJKuckxheWUmsaYaL6gGgA7kmeP1VFStJvK92WRoKMc0XdLbkOYbHnS2iaYY1oDQ42JsAAB9o+XWU9lj34ap3bwC1+osI8pLSOHNOZtRim7SGEgGBrEz0MLHVe1dZ9RhcBqYbzxOxlQTlvzR2FPrLqO3M03aBwABLLl0a5MME8QPJVtfPO5p6Q+XgyI0lrm9CL/NTsyzl1ah4aFYyyLUzExzEz5qj7NZTQOv8Am/A5twxwc0+tpK7lu7k6atDiW3mazLM5FXDtOgi0u8FtQ3vGyq82wtw51J5plzXa2i7bg2IM6TzHVWlDs1Sq0pYCGkA2PA7TKfqtOgtrOLmgQC0EW46rm/lCNXs35FOeMZPL5lX2lw9GvS0lpbI8B2EgWBA4ea8hzPGudFPZlMloE7umCf06L2GpkdGtTJYXhpmCHGN7wHTaVkaf8Pm1MTD3HSAXFwElxnYi4af3HLXhKihfN5FFWN0lG/eeezPRPUaS9TxPZXDUmABu9rsBJ9CLrO4XsZUqVYLDSYftOa7THTVC1/Up7nIUlYzmEoOmwnmttlOMolmioBtsQI9JU7E9h6eHAeKjnNHxAgSRt4SApGP7MUnU9THwQJGoy09CRcfvzWepVUtnqXRUeexWOyxs6qRD2kwGAzUHTTu4dRPXrruzOOqS2nVa5zXWY8gy0gSGuP3YFpuLDbav7O5K1tPU9rHOO2xAHC209VduraOQ4C8H0I2UoV8rTXmU14qScNzVZYdMt4bj8/30VgqDJ8eHgOnYwfPj8jK0C9uE1NXR4E4ODswQhKpkBIQlQgOUJUIBFns8qxVjoFolX5vlnfNt8Q269FnxEZSpvLuaMNOMKictjP2K5pljnaQWl3IlRa2phLXSFDrZS15mfmV5HXOStFanvxpRe7HcZn7aXh003cNOhv5fVWuGeyo0EBrOlgs9gmUqNR2rTNokceJkrQ99LJbLweAYC3/Poo0K7hdN3fzzIYiklbKvM7xGFeB4XsA6gH5qG2qWXfiHQOQEH1uuThadWQ+m9nI+LSfK9lDf2cpc3HoStUoylacVr3t+2hVDJ9s36L31Jzc7w7jBLifIH6FN1MxpGdNIE8DafmITGGxFPDmA1w9TpPmBv6qQM8c4eGkD+FyqdV/bKWvdEm6SWsYu3ex9tdjmgkmna4MG6rcdi8NRvUqV3g7ta6GCegLZVphgarZqUmtM7TaOG/FVOa16eEdqdhWls/6ph7dR4GfhM+SlWhlWdWtzum/QjR4pZdb9zXuV+IxGG0irSYJE/E4kn3mFIPaKlUohuol0bFpN/PfdVmY9oKOIGltJknY6GNA9QJTeHb/LMMVad+AbPzXj1Klm0tvC3oeoqKcVmTvyu7+pAzLHVn2cDp4agTHkTdd5Pl9VrhVYNYG0tOj3JAKtMDRq4gh7nNLQZ0ltj53UzE5vVZZ1INGwdMt+llFPS7JubXBFLvJTMdRqMjEBran3XNEfhO0LP5lk2Ha4VKTg0zMNMj0CdzPKHvHe95TcQJDS23vKqWZvTcIdSAcOI5rspNrQhSpc4vyN5g9b6IkuY4jdxaSOsRHuqXOMpFFxqvqmo6w+zx5RZV+GqVwNRc4sjZjgTHVR6+YCqS0B7ieBcVGVTMsrRyFBxldPQms7SmgyKTnarSwiQf09FzV7T19Euw7wPvQY89lTjIntcHuezedLnHV5bLUHFVqzIbDRttq+gUk1FZb3JTjBO9l3kZ/arVQY2mwyGwdonp0srahnVBmHZBAdHiHHVxnqTKp6OGbQLQ5jahcYAiCT0BhSKeZUsUNNOm1oH2iGgt6gC/zUk5LV+GxXOEGuFab7ndTD1a/ia7QN2kjl0/e6kDHVILLuIF4bPyi6GEkaBULnRYBo4c4NgjA0H4dzn1Cw6htLpBHGSFfF6JmZre/kMZTFRhb3TnQSCHusOkGPoma+ELaoPcsa0cC6Wk+QtPRM4vPiyoXQ5pm8tbB8zN1IwecfzFSHnS0QfCbm/T8lJq2jRdkmuJbFr/NtZpBa0TtGkgxv1CYrZb30hxPdxJvsQfeOqdqYptQ6KYDoFzpBj1PH1TZdVDSC6kYmJLg7yPhj5ruZcjOk13MlZUKFCppb4NQMk1HEEjmHHktpl2KFSnI4EtPmLLA4TKKbWaqlMh/AgyL7aSLcY8gtf2WcTRIOwdAt0E+cL2MK5R4JHmY2KazouUqRC3nmAhCEAIQhACEIQEHM8qbWbezuB/VZDEUjRcWuBst6ouPy5lZsOHkeIWDFYTrOOGkvc34XFulwy1j7GBxTg5vhaNXCw/NS8u70tGprREC539gYS5vklShJbccCP3ZVeX56+hao0vbJ43uvAqzyzUaqafofQJdbTvSs/cvcNi6ne924iSJaAdQgeY3SsxDTV0OFzsQDvyMbKhwVUYvEDV4Gt2EwSTzI4KwzDMmUCQHRFrGJ9lfDEuHFfS/aZqmG4sqWtifiWhn2Z81CxFXEH/TLQOgEp/KXH43udDh8FiL7EzcHyXNTOabahYBpdbcC87RG97LY6tOaU22u5MojGUXly38SJSwuIkmoWkb+J1/QLO9psS6e7DXt1W8P2xxEDda7ECo5sy3yLiD8mwq7AYz+Xe7vBok+F5v6av1WGpklO+qNlKpJa2T7kYnBYMU6zO/Y4M1X1Nc2RvF4stPj84ZUGnDtLtxppsOmCIIgCFYZhln86Y1FrN3OiZ4iAdyjFVP5SjDCCGCIgAkT04qElo77F8qyqNXXF2ciuGDpUKXiLw4gElxe2DEkNFgBPOVm8wzRzjAeS3hJWnwHaA4olraeq15gNA/uJXOH7PihUNWGGfs6fC0yD4TPTkFU4xbvb0Jwm6bfWb+PyxT4PLMTAd3ZI3hxH0JWiyqpUc2XUWNi17H2AVrSqveB4Ay0xMmOcKqzXD1gNVN0HkLH9D5KXVxTuiiVd1OGSSKLPs0eand0qZDxxZeR5Abeap6LsQKosWvcYlw0i/MnZbnK8nbHesqOLyLkx8wQnKNSo97mOphwH25hp6X49FxR01RbHEKCyxW25k8b2dxMazpqcSGkn/utRlznOpNAqiwFg0Ae265xFCrQBNLTp+4XH/ptZZSrnLu8Jc17Xf7oP0uF3JoSWbEK2mnzY0+baw0kgPaJkHf0Vf2fwLXu01fC5wmNRaDebmZPBdYOu+vTJ1OgRMgceR4pupRe9whgcB9pzvEfIg2V0Ytx1/0iqeVON/0XRyptIl1JxY4iJnUPZ36pqjjqbR/VdqfxLtp6KPRyzV8TqjPN4I9IMqXg8NSog7Ged/qpwotu8rL55FMklzb+dpVZpXw7zIYHO5tF/UqRhQfhFIuDo8RbHtwCnvx9JuzQT5BRjmby7wAztbb2U88Kf3SuSUZNWUbeLLTFZdLtdN5puIvaQfMKlxmCrTeq0+QVlhcvxVY7EDrYK6wPY+L1Xz0H6qbpPEO8IPxehmdeGHVpzT9TPZPg6ji1jZd1Ow5k8gvSMNQDGBo4CP8AKYwuDZTGljQB0/NS16+HodUtXdniYrEddLRWQIQhaTICEIQAhCEAIQhACEIQCOaCIIkKlzLsrSq7DSemyu0KqrRp1VlmrltOtOk7wdjzbM+yFSkZAkcwqKtlxG4PrK9lhR6mXU3bsafQLx6nQ6velK3jqe1R6anFWqK/geaZbnzqLS1zddoBmCPkqnG42pUrCpAGnYD816liOy1B32APKyhP7D0jsSPZZn0dioqys14mmHSeFzOWVpszeX9rA1oFWlJ4kR9FAz7OW1mubSYYd94RC1dTsI3g73Cjv7DuGzmn3UJYbFpWcPYlDFYLNnT9zOZVmdWjR0Q0iNzuFV4/GPqm59BYeq2Dux9UbfIhcf8AhCty+iplSrv8JGmGKwqbldXM/keZjDtLdMg+hB59V3js2qVIDG8b3B+ivR2Nq8h8lIp9jKnEgeoRUMTLeDIyxWEzZrq/iU1TtM8uaTTIhpaQDa44KDWzyo+YYVrWdh+bx80+3sQzi75f5Vv0eLk75fVFH1uCj8ZgMI2qwkh5GqbDZWuX5++kwsLdV5nitgzsbSHE+wUhnZaiOBPt+imujsU3fReZGp0nhpKzV/I86x+Z1asgAgFO4MkAagSRxjn5r0ZvZ+gPsfNOtyiiP+G35q+HRuIj+a9SmXStG1owZgWPMAaXQNgdvYWTzaVQ2az5LfMwbBsxo9AnWiFoj0dU/Kp/CM8ulF+MPUwlPs9iH8CPO31Uyj2Hcf8AUePSStglhXR6Mo/ld+LKJdJ1n9tl4IocN2OoN31O87K0w2W06fwMaPS/uVKQtdPD0qf2RS8jFUxFWp90mwSJUkK8pFYLpxI0JUAIQhAIlSJUAiVIhAKkQhAKhIhAKhIhAKhIhAKkQhABXCEIAQhCAEIQgBCEIBEJULoEQlQgEQlQgBCELgBEIQgOgxdAIQgBCEIAQhCARCE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621166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Bianca/ quemar </a:t>
            </a:r>
            <a:endParaRPr lang="es-ES" dirty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621166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Nosotros/ romper </a:t>
            </a:r>
            <a:endParaRPr lang="es-ES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62116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Yo/acabar  </a:t>
            </a:r>
            <a:endParaRPr lang="es-ES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62116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mtClean="0"/>
              <a:t>Tú/olvidar </a:t>
            </a:r>
            <a:endParaRPr lang="es-ES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621166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José/caer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231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CUIDADO: Se + Indirect Object Pronouns + Verb (3rd person)</vt:lpstr>
      <vt:lpstr>When to Use It </vt:lpstr>
      <vt:lpstr>How to Form It </vt:lpstr>
      <vt:lpstr>Repaso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CUIDADO: Se + Indirect Object Pronouns</dc:title>
  <dc:creator>Rebecca</dc:creator>
  <cp:lastModifiedBy>Michele Slais</cp:lastModifiedBy>
  <cp:revision>18</cp:revision>
  <dcterms:created xsi:type="dcterms:W3CDTF">2012-06-05T21:22:21Z</dcterms:created>
  <dcterms:modified xsi:type="dcterms:W3CDTF">2012-06-09T21:53:57Z</dcterms:modified>
</cp:coreProperties>
</file>