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57" r:id="rId1"/>
  </p:sld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56" r:id="rId16"/>
    <p:sldId id="266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49" d="100"/>
          <a:sy n="49" d="100"/>
        </p:scale>
        <p:origin x="-1764" y="-6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8348" y="1371600"/>
            <a:ext cx="8147304" cy="1344168"/>
          </a:xfrm>
        </p:spPr>
        <p:txBody>
          <a:bodyPr vert="horz" lIns="91440" tIns="45720" rIns="91440" bIns="45720" rtlCol="0" anchor="b" anchorCtr="0">
            <a:normAutofit/>
            <a:scene3d>
              <a:camera prst="orthographicFront"/>
              <a:lightRig rig="threePt" dir="t">
                <a:rot lat="0" lon="0" rev="10800000"/>
              </a:lightRig>
            </a:scene3d>
            <a:sp3d extrusionH="57150">
              <a:bevelT w="38100" h="38100" prst="relaxedInset"/>
              <a:bevelB w="38100" h="38100" prst="relaxedInset"/>
            </a:sp3d>
          </a:bodyPr>
          <a:lstStyle>
            <a:lvl1pPr algn="ctr" defTabSz="914400" rtl="0" eaLnBrk="1" latinLnBrk="0" hangingPunct="1">
              <a:lnSpc>
                <a:spcPts val="64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effectLst>
                  <a:outerShdw blurRad="25400" dist="19050" dir="4200000" algn="ctr" rotWithShape="0">
                    <a:schemeClr val="tx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8348" y="2715767"/>
            <a:ext cx="8147304" cy="667512"/>
          </a:xfrm>
        </p:spPr>
        <p:txBody>
          <a:bodyPr vert="horz" lIns="91440" tIns="45720" rIns="91440" bIns="45720" rtlCol="0">
            <a:normAutofit/>
            <a:scene3d>
              <a:camera prst="orthographicFront"/>
              <a:lightRig rig="threePt" dir="t"/>
            </a:scene3d>
            <a:sp3d extrusionH="57150">
              <a:bevelT w="38100" h="38100" prst="relaxedInset"/>
              <a:bevelB w="38100" h="38100" prst="relaxedInset"/>
            </a:sp3d>
          </a:bodyPr>
          <a:lstStyle>
            <a:lvl1pPr marL="0" indent="0" algn="ctr" defTabSz="914400" rtl="0" eaLnBrk="1" latinLnBrk="0" hangingPunct="1">
              <a:spcBef>
                <a:spcPts val="0"/>
              </a:spcBef>
              <a:buClr>
                <a:schemeClr val="tx1">
                  <a:lumMod val="75000"/>
                  <a:lumOff val="25000"/>
                </a:schemeClr>
              </a:buClr>
              <a:buSzPct val="75000"/>
              <a:buFont typeface="Wingdings 2" pitchFamily="18" charset="2"/>
              <a:buNone/>
              <a:defRPr sz="2200" b="0" kern="1200" baseline="0">
                <a:solidFill>
                  <a:schemeClr val="bg1"/>
                </a:solidFill>
                <a:effectLst>
                  <a:outerShdw blurRad="25400" dist="25400" dir="4200000" algn="ctr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8ACDB3CC-F982-40F9-8DD6-BCC9AFBF44BD}" type="datetime1">
              <a:rPr lang="en-US" smtClean="0"/>
              <a:pPr/>
              <a:t>9/24/2015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100" kern="120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AC5B1FEA-406A-7749-A5C3-DDCB5F67A4C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540" y="416859"/>
            <a:ext cx="3840480" cy="1994647"/>
          </a:xfrm>
        </p:spPr>
        <p:txBody>
          <a:bodyPr anchor="b"/>
          <a:lstStyle>
            <a:lvl1pPr algn="ctr">
              <a:defRPr sz="4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7540" y="2438400"/>
            <a:ext cx="3840480" cy="331694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0F5C3-108C-5A49-9DC9-AEA7AE87BA56}" type="datetimeFigureOut">
              <a:rPr lang="en-US" smtClean="0"/>
              <a:t>9/24/2015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4563-86EE-0747-A401-5E230E00671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4805045" y="430306"/>
            <a:ext cx="3840480" cy="5432612"/>
          </a:xfrm>
          <a:solidFill>
            <a:schemeClr val="bg1">
              <a:lumMod val="85000"/>
            </a:schemeClr>
          </a:solidFill>
          <a:ln w="127000" cap="sq">
            <a:solidFill>
              <a:schemeClr val="bg1"/>
            </a:solidFill>
            <a:miter lim="800000"/>
          </a:ln>
          <a:effectLst>
            <a:outerShdw blurRad="76200" dist="12700" dir="5400000" sx="100500" sy="100500" rotWithShape="0">
              <a:prstClr val="black">
                <a:alpha val="30000"/>
              </a:prstClr>
            </a:outerShdw>
          </a:effectLst>
          <a:scene3d>
            <a:camera prst="orthographicFront"/>
            <a:lightRig rig="threePt" dir="t"/>
          </a:scene3d>
          <a:sp3d extrusionH="50800">
            <a:extrusionClr>
              <a:schemeClr val="tx1"/>
            </a:extrusionClr>
            <a:contourClr>
              <a:schemeClr val="tx1"/>
            </a:contourClr>
          </a:sp3d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spcBef>
                <a:spcPts val="2000"/>
              </a:spcBef>
              <a:buClr>
                <a:schemeClr val="accent2">
                  <a:lumMod val="50000"/>
                  <a:lumOff val="50000"/>
                </a:schemeClr>
              </a:buClr>
              <a:buSzPct val="75000"/>
              <a:buFont typeface="Wingdings 2" pitchFamily="18" charset="2"/>
              <a:buNone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7pPr marL="2743200" indent="-457200">
              <a:defRPr/>
            </a:lvl7pPr>
            <a:lvl8pPr marL="2743200" indent="-457200">
              <a:defRPr/>
            </a:lvl8pPr>
            <a:lvl9pPr marL="2743200" indent="-457200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0F5C3-108C-5A49-9DC9-AEA7AE87BA56}" type="datetimeFigureOut">
              <a:rPr lang="en-US" smtClean="0"/>
              <a:t>9/24/2015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4563-86EE-0747-A401-5E230E0067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61412" y="417513"/>
            <a:ext cx="1600200" cy="57086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1174" y="417513"/>
            <a:ext cx="6499225" cy="570865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0F5C3-108C-5A49-9DC9-AEA7AE87BA56}" type="datetimeFigureOut">
              <a:rPr lang="en-US" smtClean="0"/>
              <a:t>9/24/2015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4563-86EE-0747-A401-5E230E0067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ACD0F5C3-108C-5A49-9DC9-AEA7AE87BA56}" type="datetimeFigureOut">
              <a:rPr lang="en-US" smtClean="0"/>
              <a:t>9/24/2015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100" kern="120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fld id="{E58B4563-86EE-0747-A401-5E230E006710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0F5C3-108C-5A49-9DC9-AEA7AE87BA56}" type="datetimeFigureOut">
              <a:rPr lang="en-US" smtClean="0"/>
              <a:t>9/24/2015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4563-86EE-0747-A401-5E230E0067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8475" y="4343398"/>
            <a:ext cx="8147049" cy="1346013"/>
          </a:xfrm>
        </p:spPr>
        <p:txBody>
          <a:bodyPr>
            <a:normAutofit/>
            <a:scene3d>
              <a:camera prst="orthographicFront"/>
              <a:lightRig rig="threePt" dir="t">
                <a:rot lat="0" lon="0" rev="10800000"/>
              </a:lightRig>
            </a:scene3d>
            <a:sp3d extrusionH="57150">
              <a:bevelT w="38100" h="38100" prst="relaxedInset"/>
              <a:bevelB w="38100" h="38100" prst="relaxedInset"/>
            </a:sp3d>
          </a:bodyPr>
          <a:lstStyle>
            <a:lvl1pPr>
              <a:lnSpc>
                <a:spcPts val="6400"/>
              </a:lnSpc>
              <a:defRPr sz="6000">
                <a:solidFill>
                  <a:schemeClr val="bg1"/>
                </a:solidFill>
                <a:effectLst>
                  <a:outerShdw blurRad="25400" dist="19050" dir="4200000" algn="ctr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8475" y="5688105"/>
            <a:ext cx="8147050" cy="663387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relaxedInset"/>
              <a:bevelB w="38100" h="38100" prst="relaxedInset"/>
            </a:sp3d>
          </a:bodyPr>
          <a:lstStyle>
            <a:lvl1pPr marL="0" indent="0" algn="ctr">
              <a:spcBef>
                <a:spcPts val="0"/>
              </a:spcBef>
              <a:buNone/>
              <a:defRPr b="0" baseline="0">
                <a:solidFill>
                  <a:schemeClr val="bg1"/>
                </a:solidFill>
                <a:effectLst>
                  <a:outerShdw blurRad="25400" dist="25400" dir="4200000" algn="ctr" rotWithShape="0">
                    <a:schemeClr val="tx1">
                      <a:alpha val="40000"/>
                    </a:scheme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fld id="{ACD0F5C3-108C-5A49-9DC9-AEA7AE87BA56}" type="datetimeFigureOut">
              <a:rPr lang="en-US" smtClean="0"/>
              <a:t>9/24/2015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  <a:effectLst>
                  <a:outerShdw blurRad="25400" dist="12700" dir="4200000" algn="ctr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fld id="{E58B4563-86EE-0747-A401-5E230E00671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981200" y="685800"/>
            <a:ext cx="5181600" cy="3352800"/>
          </a:xfrm>
          <a:solidFill>
            <a:schemeClr val="tx1">
              <a:lumMod val="75000"/>
            </a:schemeClr>
          </a:solidFill>
          <a:ln w="127000" cap="sq">
            <a:solidFill>
              <a:schemeClr val="tx1"/>
            </a:solidFill>
            <a:miter lim="800000"/>
          </a:ln>
          <a:effectLst>
            <a:outerShdw blurRad="63500" sx="101000" sy="101000" algn="ctr" rotWithShape="0">
              <a:schemeClr val="bg2">
                <a:lumMod val="20000"/>
                <a:lumOff val="80000"/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9000000"/>
            </a:lightRig>
          </a:scene3d>
          <a:sp3d prstMaterial="matte">
            <a:bevelT w="12700" prst="relaxedInset"/>
            <a:bevelB w="38100" h="127000" prst="relaxedInset"/>
            <a:extrusionClr>
              <a:schemeClr val="tx1"/>
            </a:extrusionClr>
            <a:contourClr>
              <a:schemeClr val="tx1"/>
            </a:contourClr>
          </a:sp3d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1774826"/>
            <a:ext cx="8147050" cy="1873250"/>
          </a:xfrm>
        </p:spPr>
        <p:txBody>
          <a:bodyPr anchor="b" anchorCtr="0"/>
          <a:lstStyle>
            <a:lvl1pPr algn="ctr">
              <a:defRPr sz="60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5" y="3654519"/>
            <a:ext cx="8147050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AE5B-B07C-441A-8026-C23A427A74DC}" type="datetime1">
              <a:rPr lang="en-US" smtClean="0"/>
              <a:pPr/>
              <a:t>9/24/2015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94129"/>
            <a:ext cx="8147051" cy="145228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475" y="1762125"/>
            <a:ext cx="3840480" cy="43640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5046" y="1762125"/>
            <a:ext cx="3840480" cy="43640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290763" indent="-461963"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0F5C3-108C-5A49-9DC9-AEA7AE87BA56}" type="datetimeFigureOut">
              <a:rPr lang="en-US" smtClean="0"/>
              <a:t>9/24/2015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4563-86EE-0747-A401-5E230E0067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94129"/>
            <a:ext cx="8147051" cy="1452283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5" y="1550894"/>
            <a:ext cx="3840480" cy="715962"/>
          </a:xfr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475" y="2541494"/>
            <a:ext cx="3840480" cy="358466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600"/>
            </a:lvl6pPr>
            <a:lvl7pPr marL="2290763" indent="-461963">
              <a:defRPr sz="1600"/>
            </a:lvl7pPr>
            <a:lvl8pPr marL="2290763" indent="-461963">
              <a:defRPr sz="1600"/>
            </a:lvl8pPr>
            <a:lvl9pPr marL="2290763" indent="-46196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5046" y="1550894"/>
            <a:ext cx="3840480" cy="715962"/>
          </a:xfrm>
        </p:spPr>
        <p:txBody>
          <a:bodyPr anchor="b"/>
          <a:lstStyle>
            <a:lvl1pPr marL="0" indent="0" algn="ctr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5046" y="2541494"/>
            <a:ext cx="3840480" cy="358466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600"/>
            </a:lvl6pPr>
            <a:lvl7pPr marL="2290763" indent="-461963">
              <a:defRPr sz="1600"/>
            </a:lvl7pPr>
            <a:lvl8pPr marL="2290763" indent="-461963">
              <a:defRPr sz="1600"/>
            </a:lvl8pPr>
            <a:lvl9pPr marL="2290763" indent="-46196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0F5C3-108C-5A49-9DC9-AEA7AE87BA56}" type="datetimeFigureOut">
              <a:rPr lang="en-US" smtClean="0"/>
              <a:t>9/24/2015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4563-86EE-0747-A401-5E230E006710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502920" y="2353235"/>
            <a:ext cx="3840480" cy="1588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805045" y="2353235"/>
            <a:ext cx="3840480" cy="1588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0F5C3-108C-5A49-9DC9-AEA7AE87BA56}" type="datetimeFigureOut">
              <a:rPr lang="en-US" smtClean="0"/>
              <a:t>9/24/2015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4563-86EE-0747-A401-5E230E0067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0F5C3-108C-5A49-9DC9-AEA7AE87BA56}" type="datetimeFigureOut">
              <a:rPr lang="en-US" smtClean="0"/>
              <a:t>9/24/2015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4563-86EE-0747-A401-5E230E0067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540" y="416859"/>
            <a:ext cx="3840480" cy="1994647"/>
          </a:xfrm>
        </p:spPr>
        <p:txBody>
          <a:bodyPr anchor="b"/>
          <a:lstStyle>
            <a:lvl1pPr algn="ctr">
              <a:defRPr sz="4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2532" y="403412"/>
            <a:ext cx="3840480" cy="572275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7540" y="2438400"/>
            <a:ext cx="3840480" cy="331694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0F5C3-108C-5A49-9DC9-AEA7AE87BA56}" type="datetimeFigureOut">
              <a:rPr lang="en-US" smtClean="0"/>
              <a:t>9/24/2015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B4563-86EE-0747-A401-5E230E0067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475" y="94129"/>
            <a:ext cx="8147051" cy="145228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5" y="1761565"/>
            <a:ext cx="8147051" cy="43645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88259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ACD0F5C3-108C-5A49-9DC9-AEA7AE87BA56}" type="datetimeFigureOut">
              <a:rPr lang="en-US" smtClean="0"/>
              <a:t>9/24/2015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17659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58B4563-86EE-0747-A401-5E230E00671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  <p:sldLayoutId id="2147483969" r:id="rId12"/>
    <p:sldLayoutId id="2147483970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2000"/>
        </a:spcBef>
        <a:buClr>
          <a:schemeClr val="tx1">
            <a:lumMod val="75000"/>
            <a:lumOff val="25000"/>
          </a:schemeClr>
        </a:buClr>
        <a:buSzPct val="75000"/>
        <a:buFont typeface="Wingdings 2" pitchFamily="18" charset="2"/>
        <a:buChar char="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Clr>
          <a:schemeClr val="tx1">
            <a:lumMod val="50000"/>
            <a:lumOff val="50000"/>
          </a:schemeClr>
        </a:buClr>
        <a:buSzPct val="75000"/>
        <a:buFont typeface="Wingdings 2" pitchFamily="18" charset="2"/>
        <a:buChar char="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75000"/>
        <a:buFont typeface="Wingdings 2" pitchFamily="18" charset="2"/>
        <a:buChar char="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828800" indent="-457200" algn="l" defTabSz="914400" rtl="0" eaLnBrk="1" latinLnBrk="0" hangingPunct="1">
        <a:spcBef>
          <a:spcPts val="600"/>
        </a:spcBef>
        <a:buClr>
          <a:schemeClr val="tx1">
            <a:lumMod val="50000"/>
            <a:lumOff val="50000"/>
          </a:schemeClr>
        </a:buClr>
        <a:buSzPct val="75000"/>
        <a:buFont typeface="Wingdings 2" pitchFamily="18" charset="2"/>
        <a:buChar char="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286000" indent="-4572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75000"/>
        <a:buFont typeface="Wingdings 2" pitchFamily="18" charset="2"/>
        <a:buChar char="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743200" indent="-461963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SzPct val="75000"/>
        <a:buFont typeface="Wingdings 2" pitchFamily="18" charset="2"/>
        <a:buChar char="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3205163" indent="-461963" algn="l" defTabSz="9144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SzPct val="75000"/>
        <a:buFont typeface="Wingdings 2" pitchFamily="18" charset="2"/>
        <a:buChar char="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657600" indent="-461963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SzPct val="75000"/>
        <a:buFont typeface="Wingdings 2" pitchFamily="18" charset="2"/>
        <a:buChar char="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4119563" indent="-461963" algn="l" defTabSz="9144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SzPct val="75000"/>
        <a:buFont typeface="Wingdings 2" pitchFamily="18" charset="2"/>
        <a:buChar char=""/>
        <a:defRPr lang="en-US" sz="18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2.docx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1364129"/>
            <a:ext cx="8147051" cy="1452283"/>
          </a:xfrm>
        </p:spPr>
        <p:txBody>
          <a:bodyPr/>
          <a:lstStyle/>
          <a:p>
            <a:r>
              <a:rPr lang="en-US" sz="5400" dirty="0"/>
              <a:t>¿</a:t>
            </a:r>
            <a:r>
              <a:rPr lang="en-US" sz="5400" dirty="0" err="1"/>
              <a:t>Cuándo</a:t>
            </a:r>
            <a:r>
              <a:rPr lang="en-US" sz="5400" dirty="0"/>
              <a:t> se </a:t>
            </a:r>
            <a:r>
              <a:rPr lang="en-US" sz="5400" dirty="0" err="1"/>
              <a:t>usa</a:t>
            </a:r>
            <a:r>
              <a:rPr lang="en-US" sz="5400" dirty="0"/>
              <a:t> el </a:t>
            </a:r>
            <a:r>
              <a:rPr lang="en-US" sz="5400" dirty="0" err="1"/>
              <a:t>pretérito</a:t>
            </a:r>
            <a:r>
              <a:rPr lang="en-US" sz="5400" dirty="0"/>
              <a:t>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700" y="2997200"/>
            <a:ext cx="60579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09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5427" y="1246200"/>
            <a:ext cx="74340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BE  </a:t>
            </a:r>
            <a:r>
              <a:rPr lang="en-US" sz="4400" b="1" dirty="0" smtClean="0">
                <a:solidFill>
                  <a:srgbClr val="FF0000"/>
                </a:solidFill>
              </a:rPr>
              <a:t>SPICY -   </a:t>
            </a:r>
            <a:r>
              <a:rPr lang="en-US" sz="4400" b="1" dirty="0" err="1" smtClean="0">
                <a:solidFill>
                  <a:srgbClr val="FF0000"/>
                </a:solidFill>
              </a:rPr>
              <a:t>preterite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706" y="2272696"/>
            <a:ext cx="2908300" cy="27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165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307848" y="144133"/>
            <a:ext cx="8153400" cy="4495800"/>
          </a:xfrm>
          <a:prstGeom prst="rect">
            <a:avLst/>
          </a:prstGeom>
        </p:spPr>
        <p:txBody>
          <a:bodyPr>
            <a:noAutofit/>
          </a:bodyPr>
          <a:lstStyle>
            <a:lvl1pPr marL="457200" indent="-457200" algn="l" defTabSz="914400" rtl="0" eaLnBrk="1" latinLnBrk="0" hangingPunct="1">
              <a:spcBef>
                <a:spcPts val="2000"/>
              </a:spcBef>
              <a:buClr>
                <a:schemeClr val="tx1">
                  <a:lumMod val="75000"/>
                  <a:lumOff val="25000"/>
                </a:schemeClr>
              </a:buClr>
              <a:buSzPct val="75000"/>
              <a:buFont typeface="Wingdings 2" pitchFamily="18" charset="2"/>
              <a:buChar char="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SzPct val="75000"/>
              <a:buFont typeface="Wingdings 2" pitchFamily="18" charset="2"/>
              <a:buChar char="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75000"/>
              <a:buFont typeface="Wingdings 2" pitchFamily="18" charset="2"/>
              <a:buChar char="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800" indent="-457200" algn="l" defTabSz="914400" rtl="0" eaLnBrk="1" latinLnBrk="0" hangingPunct="1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SzPct val="75000"/>
              <a:buFont typeface="Wingdings 2" pitchFamily="18" charset="2"/>
              <a:buChar char="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286000" indent="-4572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75000"/>
              <a:buFont typeface="Wingdings 2" pitchFamily="18" charset="2"/>
              <a:buChar char="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743200" indent="-461963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75000"/>
              <a:buFont typeface="Wingdings 2" pitchFamily="18" charset="2"/>
              <a:buChar char="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05163" indent="-461963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5000"/>
              <a:buFont typeface="Wingdings 2" pitchFamily="18" charset="2"/>
              <a:buChar char="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657600" indent="-461963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75000"/>
              <a:buFont typeface="Wingdings 2" pitchFamily="18" charset="2"/>
              <a:buChar char="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119563" indent="-461963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5000"/>
              <a:buFont typeface="Wingdings 2" pitchFamily="18" charset="2"/>
              <a:buChar char="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smtClean="0">
                <a:solidFill>
                  <a:srgbClr val="FF0000"/>
                </a:solidFill>
              </a:rPr>
              <a:t>B</a:t>
            </a:r>
            <a:r>
              <a:rPr lang="en-US" sz="3200" dirty="0" smtClean="0"/>
              <a:t>eginning or</a:t>
            </a:r>
          </a:p>
          <a:p>
            <a:r>
              <a:rPr lang="en-US" sz="3200" b="1" dirty="0" smtClean="0">
                <a:solidFill>
                  <a:srgbClr val="FF0000"/>
                </a:solidFill>
              </a:rPr>
              <a:t>E</a:t>
            </a:r>
            <a:r>
              <a:rPr lang="en-US" sz="3200" dirty="0" smtClean="0"/>
              <a:t>nd of an action in the past</a:t>
            </a:r>
          </a:p>
          <a:p>
            <a:pPr marL="0" indent="0">
              <a:buFont typeface="Wingdings 2" pitchFamily="18" charset="2"/>
              <a:buNone/>
            </a:pPr>
            <a:endParaRPr lang="en-US" sz="3200" dirty="0" smtClean="0"/>
          </a:p>
          <a:p>
            <a:r>
              <a:rPr lang="en-US" sz="3200" b="1" dirty="0" smtClean="0">
                <a:solidFill>
                  <a:srgbClr val="FF0000"/>
                </a:solidFill>
              </a:rPr>
              <a:t>S</a:t>
            </a:r>
            <a:r>
              <a:rPr lang="en-US" sz="3200" dirty="0" smtClean="0"/>
              <a:t>pecific event in the past</a:t>
            </a:r>
          </a:p>
          <a:p>
            <a:r>
              <a:rPr lang="en-US" sz="3200" b="1" dirty="0" smtClean="0">
                <a:solidFill>
                  <a:srgbClr val="FF0000"/>
                </a:solidFill>
              </a:rPr>
              <a:t>P</a:t>
            </a:r>
            <a:r>
              <a:rPr lang="en-US" sz="3200" dirty="0" smtClean="0"/>
              <a:t>ast actions completed a specific # of times</a:t>
            </a:r>
          </a:p>
          <a:p>
            <a:r>
              <a:rPr lang="en-US" sz="3200" b="1" dirty="0" smtClean="0">
                <a:solidFill>
                  <a:srgbClr val="FF0000"/>
                </a:solidFill>
              </a:rPr>
              <a:t>I</a:t>
            </a:r>
            <a:r>
              <a:rPr lang="en-US" sz="3200" dirty="0" smtClean="0"/>
              <a:t>nterrupts an ongoing action in past</a:t>
            </a:r>
          </a:p>
          <a:p>
            <a:r>
              <a:rPr lang="en-US" sz="3200" b="1" dirty="0" smtClean="0">
                <a:solidFill>
                  <a:srgbClr val="FF0000"/>
                </a:solidFill>
              </a:rPr>
              <a:t>C</a:t>
            </a:r>
            <a:r>
              <a:rPr lang="en-US" sz="3200" dirty="0" smtClean="0"/>
              <a:t>ompleted actions in past</a:t>
            </a:r>
          </a:p>
          <a:p>
            <a:r>
              <a:rPr lang="en-US" sz="3200" dirty="0" smtClean="0"/>
              <a:t>“</a:t>
            </a:r>
            <a:r>
              <a:rPr lang="en-US" sz="3200" b="1" dirty="0" smtClean="0">
                <a:solidFill>
                  <a:srgbClr val="FF0000"/>
                </a:solidFill>
              </a:rPr>
              <a:t>Y</a:t>
            </a:r>
            <a:r>
              <a:rPr lang="en-US" sz="3200" dirty="0" smtClean="0"/>
              <a:t>esterday” – trigger words for </a:t>
            </a:r>
            <a:r>
              <a:rPr lang="en-US" sz="3200" dirty="0" err="1" smtClean="0"/>
              <a:t>preterite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3267" y="144133"/>
            <a:ext cx="2051981" cy="271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224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492502" y="1292063"/>
            <a:ext cx="8153400" cy="4495800"/>
          </a:xfrm>
          <a:prstGeom prst="rect">
            <a:avLst/>
          </a:prstGeom>
        </p:spPr>
        <p:txBody>
          <a:bodyPr/>
          <a:lstStyle>
            <a:lvl1pPr marL="457200" indent="-457200" algn="l" defTabSz="914400" rtl="0" eaLnBrk="1" latinLnBrk="0" hangingPunct="1">
              <a:spcBef>
                <a:spcPts val="2000"/>
              </a:spcBef>
              <a:buClr>
                <a:schemeClr val="tx1">
                  <a:lumMod val="75000"/>
                  <a:lumOff val="25000"/>
                </a:schemeClr>
              </a:buClr>
              <a:buSzPct val="75000"/>
              <a:buFont typeface="Wingdings 2" pitchFamily="18" charset="2"/>
              <a:buChar char="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SzPct val="75000"/>
              <a:buFont typeface="Wingdings 2" pitchFamily="18" charset="2"/>
              <a:buChar char="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75000"/>
              <a:buFont typeface="Wingdings 2" pitchFamily="18" charset="2"/>
              <a:buChar char="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800" indent="-457200" algn="l" defTabSz="914400" rtl="0" eaLnBrk="1" latinLnBrk="0" hangingPunct="1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SzPct val="75000"/>
              <a:buFont typeface="Wingdings 2" pitchFamily="18" charset="2"/>
              <a:buChar char="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286000" indent="-4572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75000"/>
              <a:buFont typeface="Wingdings 2" pitchFamily="18" charset="2"/>
              <a:buChar char="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743200" indent="-461963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75000"/>
              <a:buFont typeface="Wingdings 2" pitchFamily="18" charset="2"/>
              <a:buChar char="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05163" indent="-461963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5000"/>
              <a:buFont typeface="Wingdings 2" pitchFamily="18" charset="2"/>
              <a:buChar char="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657600" indent="-461963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75000"/>
              <a:buFont typeface="Wingdings 2" pitchFamily="18" charset="2"/>
              <a:buChar char="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119563" indent="-461963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5000"/>
              <a:buFont typeface="Wingdings 2" pitchFamily="18" charset="2"/>
              <a:buChar char="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dirty="0" smtClean="0"/>
              <a:t>C</a:t>
            </a:r>
            <a:r>
              <a:rPr lang="en-US" sz="3200" dirty="0" smtClean="0"/>
              <a:t>ontinuous</a:t>
            </a:r>
            <a:r>
              <a:rPr lang="en-US" dirty="0" smtClean="0"/>
              <a:t>	</a:t>
            </a:r>
          </a:p>
          <a:p>
            <a:r>
              <a:rPr lang="en-US" sz="5400" dirty="0" smtClean="0"/>
              <a:t>A</a:t>
            </a:r>
            <a:r>
              <a:rPr lang="en-US" sz="3200" dirty="0" smtClean="0"/>
              <a:t>ge</a:t>
            </a:r>
            <a:r>
              <a:rPr lang="en-US" sz="2800" dirty="0" smtClean="0"/>
              <a:t> </a:t>
            </a:r>
          </a:p>
          <a:p>
            <a:r>
              <a:rPr lang="en-US" sz="5400" dirty="0" smtClean="0"/>
              <a:t>R</a:t>
            </a:r>
            <a:r>
              <a:rPr lang="en-US" sz="3600" dirty="0" smtClean="0"/>
              <a:t>epeated </a:t>
            </a:r>
            <a:r>
              <a:rPr lang="en-US" sz="3600" dirty="0" smtClean="0"/>
              <a:t>actions</a:t>
            </a:r>
            <a:r>
              <a:rPr lang="en-US" dirty="0" smtClean="0"/>
              <a:t>		</a:t>
            </a:r>
          </a:p>
          <a:p>
            <a:r>
              <a:rPr lang="en-US" sz="5400" dirty="0" smtClean="0"/>
              <a:t>L</a:t>
            </a:r>
            <a:r>
              <a:rPr lang="en-US" sz="3200" dirty="0" smtClean="0"/>
              <a:t>ocation</a:t>
            </a:r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1446" y="1600200"/>
            <a:ext cx="2921000" cy="2781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9302" y="272374"/>
            <a:ext cx="7906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El IMPERFECTO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3659841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373968" y="665530"/>
            <a:ext cx="8153400" cy="4495800"/>
          </a:xfrm>
          <a:prstGeom prst="rect">
            <a:avLst/>
          </a:prstGeom>
        </p:spPr>
        <p:txBody>
          <a:bodyPr/>
          <a:lstStyle>
            <a:lvl1pPr marL="457200" indent="-457200" algn="l" defTabSz="914400" rtl="0" eaLnBrk="1" latinLnBrk="0" hangingPunct="1">
              <a:spcBef>
                <a:spcPts val="2000"/>
              </a:spcBef>
              <a:buClr>
                <a:schemeClr val="tx1">
                  <a:lumMod val="75000"/>
                  <a:lumOff val="25000"/>
                </a:schemeClr>
              </a:buClr>
              <a:buSzPct val="75000"/>
              <a:buFont typeface="Wingdings 2" pitchFamily="18" charset="2"/>
              <a:buChar char="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SzPct val="75000"/>
              <a:buFont typeface="Wingdings 2" pitchFamily="18" charset="2"/>
              <a:buChar char="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75000"/>
              <a:buFont typeface="Wingdings 2" pitchFamily="18" charset="2"/>
              <a:buChar char="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828800" indent="-457200" algn="l" defTabSz="914400" rtl="0" eaLnBrk="1" latinLnBrk="0" hangingPunct="1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SzPct val="75000"/>
              <a:buFont typeface="Wingdings 2" pitchFamily="18" charset="2"/>
              <a:buChar char="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286000" indent="-4572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SzPct val="75000"/>
              <a:buFont typeface="Wingdings 2" pitchFamily="18" charset="2"/>
              <a:buChar char="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743200" indent="-461963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75000"/>
              <a:buFont typeface="Wingdings 2" pitchFamily="18" charset="2"/>
              <a:buChar char="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05163" indent="-461963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5000"/>
              <a:buFont typeface="Wingdings 2" pitchFamily="18" charset="2"/>
              <a:buChar char="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657600" indent="-461963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75000"/>
              <a:buFont typeface="Wingdings 2" pitchFamily="18" charset="2"/>
              <a:buChar char="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119563" indent="-461963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75000"/>
              <a:buFont typeface="Wingdings 2" pitchFamily="18" charset="2"/>
              <a:buChar char="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dirty="0" smtClean="0"/>
              <a:t>Weather</a:t>
            </a:r>
          </a:p>
          <a:p>
            <a:r>
              <a:rPr lang="en-US" sz="6000" dirty="0" smtClean="0"/>
              <a:t>Emotional state </a:t>
            </a:r>
          </a:p>
          <a:p>
            <a:r>
              <a:rPr lang="en-US" sz="6000" dirty="0" smtClean="0"/>
              <a:t>Physical Descriptions</a:t>
            </a:r>
            <a:endParaRPr lang="en-US" sz="6000" dirty="0" smtClean="0"/>
          </a:p>
          <a:p>
            <a:r>
              <a:rPr lang="en-US" sz="6000" dirty="0" smtClean="0"/>
              <a:t>Time/Day/Date</a:t>
            </a:r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2551" y="0"/>
            <a:ext cx="3099031" cy="206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65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688667" y="432657"/>
            <a:ext cx="2455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 </a:t>
            </a:r>
            <a:r>
              <a:rPr lang="en-US" sz="2800" dirty="0" err="1" smtClean="0"/>
              <a:t>hice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688667" y="937231"/>
            <a:ext cx="2455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. </a:t>
            </a:r>
            <a:r>
              <a:rPr lang="en-US" sz="2800" dirty="0" err="1" smtClean="0"/>
              <a:t>salí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688667" y="1423160"/>
            <a:ext cx="2455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. </a:t>
            </a:r>
            <a:r>
              <a:rPr lang="en-US" sz="2800" dirty="0" err="1" smtClean="0"/>
              <a:t>tomamos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88667" y="1946380"/>
            <a:ext cx="2455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4. </a:t>
            </a:r>
            <a:r>
              <a:rPr lang="en-US" sz="2800" dirty="0" err="1" smtClean="0"/>
              <a:t>Hacía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688667" y="2482716"/>
            <a:ext cx="2455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5. </a:t>
            </a:r>
            <a:r>
              <a:rPr lang="en-US" sz="2800" dirty="0" err="1" smtClean="0"/>
              <a:t>estábamos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688667" y="3017339"/>
            <a:ext cx="2455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6. </a:t>
            </a:r>
            <a:r>
              <a:rPr lang="en-US" sz="2800" dirty="0" err="1" smtClean="0"/>
              <a:t>Había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688667" y="3540559"/>
            <a:ext cx="2455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7. </a:t>
            </a:r>
            <a:r>
              <a:rPr lang="en-US" sz="2800" dirty="0" err="1" smtClean="0"/>
              <a:t>fuimos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688667" y="4063779"/>
            <a:ext cx="2455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8. </a:t>
            </a:r>
            <a:r>
              <a:rPr lang="en-US" sz="2800" dirty="0" err="1" smtClean="0"/>
              <a:t>dijo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553200" y="4519520"/>
            <a:ext cx="2455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9. </a:t>
            </a:r>
            <a:r>
              <a:rPr lang="en-US" sz="2800" dirty="0" err="1" smtClean="0"/>
              <a:t>estaban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451600" y="4962155"/>
            <a:ext cx="2861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10. </a:t>
            </a:r>
            <a:r>
              <a:rPr lang="en-US" sz="2800" dirty="0" err="1" smtClean="0"/>
              <a:t>visitamos</a:t>
            </a:r>
            <a:endParaRPr lang="en-US" sz="16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3399520"/>
              </p:ext>
            </p:extLst>
          </p:nvPr>
        </p:nvGraphicFramePr>
        <p:xfrm>
          <a:off x="0" y="63500"/>
          <a:ext cx="6553200" cy="6235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Document" r:id="rId3" imgW="5867400" imgH="4495800" progId="Word.Document.12">
                  <p:embed/>
                </p:oleObj>
              </mc:Choice>
              <mc:Fallback>
                <p:oleObj name="Document" r:id="rId3" imgW="5867400" imgH="44958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63500"/>
                        <a:ext cx="6553200" cy="6235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4267"/>
            <a:ext cx="1257300" cy="195643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pic>
        <p:nvPicPr>
          <p:cNvPr id="15" name="Picture 14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119" y="5407495"/>
            <a:ext cx="2170430" cy="134747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451600" y="5407495"/>
            <a:ext cx="2861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11. </a:t>
            </a:r>
            <a:r>
              <a:rPr lang="en-US" sz="2800" dirty="0" err="1" smtClean="0"/>
              <a:t>terminamos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6502400" y="5819170"/>
            <a:ext cx="2861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12. </a:t>
            </a:r>
            <a:r>
              <a:rPr lang="en-US" sz="2800" dirty="0" err="1" smtClean="0"/>
              <a:t>Fue</a:t>
            </a:r>
            <a:endParaRPr lang="en-US" sz="1600" dirty="0"/>
          </a:p>
        </p:txBody>
      </p:sp>
      <p:pic>
        <p:nvPicPr>
          <p:cNvPr id="19" name="Picture 18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1283"/>
            <a:ext cx="1373505" cy="103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2699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35467"/>
            <a:ext cx="8991600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/>
              <a:t>Selecciona</a:t>
            </a:r>
            <a:r>
              <a:rPr lang="en-US" sz="2800" i="1" dirty="0" smtClean="0"/>
              <a:t> el </a:t>
            </a:r>
            <a:r>
              <a:rPr lang="en-US" sz="2800" i="1" dirty="0" err="1" smtClean="0"/>
              <a:t>verbo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apropiado</a:t>
            </a:r>
            <a:r>
              <a:rPr lang="en-US" sz="2800" i="1" dirty="0" smtClean="0"/>
              <a:t>. ¿</a:t>
            </a:r>
            <a:r>
              <a:rPr lang="en-US" sz="2800" i="1" dirty="0" err="1" smtClean="0"/>
              <a:t>Pretérito</a:t>
            </a:r>
            <a:r>
              <a:rPr lang="en-US" sz="2800" i="1" dirty="0" smtClean="0"/>
              <a:t> o </a:t>
            </a:r>
            <a:r>
              <a:rPr lang="en-US" sz="2800" i="1" dirty="0" err="1" smtClean="0"/>
              <a:t>Imperfecto</a:t>
            </a:r>
            <a:r>
              <a:rPr lang="en-US" sz="2800" i="1" dirty="0" smtClean="0"/>
              <a:t>?</a:t>
            </a:r>
          </a:p>
          <a:p>
            <a:endParaRPr lang="en-US" sz="2800" dirty="0"/>
          </a:p>
          <a:p>
            <a:pPr marL="514350" indent="-514350">
              <a:buAutoNum type="arabicPeriod"/>
            </a:pPr>
            <a:r>
              <a:rPr lang="en-US" sz="2800" dirty="0" err="1" smtClean="0"/>
              <a:t>Cuando</a:t>
            </a:r>
            <a:r>
              <a:rPr lang="en-US" sz="2800" dirty="0" smtClean="0"/>
              <a:t> </a:t>
            </a:r>
            <a:r>
              <a:rPr lang="en-US" sz="2800" dirty="0" err="1" smtClean="0"/>
              <a:t>yo</a:t>
            </a:r>
            <a:r>
              <a:rPr lang="en-US" sz="2800" dirty="0" smtClean="0"/>
              <a:t> (</a:t>
            </a:r>
            <a:r>
              <a:rPr lang="en-US" sz="2800" dirty="0" err="1" smtClean="0"/>
              <a:t>llegué</a:t>
            </a:r>
            <a:r>
              <a:rPr lang="en-US" sz="2800" dirty="0" smtClean="0"/>
              <a:t>, </a:t>
            </a:r>
            <a:r>
              <a:rPr lang="en-US" sz="2800" dirty="0" err="1" smtClean="0"/>
              <a:t>llegaba</a:t>
            </a:r>
            <a:r>
              <a:rPr lang="en-US" sz="2800" dirty="0" smtClean="0"/>
              <a:t>), (</a:t>
            </a:r>
            <a:r>
              <a:rPr lang="en-US" sz="2800" dirty="0" err="1" smtClean="0"/>
              <a:t>busqué</a:t>
            </a:r>
            <a:r>
              <a:rPr lang="en-US" sz="2800" dirty="0" smtClean="0"/>
              <a:t>, </a:t>
            </a:r>
            <a:r>
              <a:rPr lang="en-US" sz="2800" dirty="0" err="1" smtClean="0"/>
              <a:t>buscaba</a:t>
            </a:r>
            <a:r>
              <a:rPr lang="en-US" sz="2800" dirty="0" smtClean="0"/>
              <a:t>) un hotel y (</a:t>
            </a:r>
            <a:r>
              <a:rPr lang="en-US" sz="2800" dirty="0" err="1" smtClean="0"/>
              <a:t>llamé</a:t>
            </a:r>
            <a:r>
              <a:rPr lang="en-US" sz="2800" dirty="0" smtClean="0"/>
              <a:t>, </a:t>
            </a:r>
            <a:r>
              <a:rPr lang="en-US" sz="2800" dirty="0" err="1" smtClean="0"/>
              <a:t>llamaba</a:t>
            </a:r>
            <a:r>
              <a:rPr lang="en-US" sz="2800" dirty="0" smtClean="0"/>
              <a:t>) a </a:t>
            </a:r>
            <a:r>
              <a:rPr lang="en-US" sz="2800" dirty="0" err="1" smtClean="0"/>
              <a:t>mis</a:t>
            </a:r>
            <a:r>
              <a:rPr lang="en-US" sz="2800" dirty="0" smtClean="0"/>
              <a:t> amigos.</a:t>
            </a:r>
          </a:p>
          <a:p>
            <a:endParaRPr lang="en-US" sz="2800" dirty="0"/>
          </a:p>
          <a:p>
            <a:pPr marL="514350" indent="-514350">
              <a:buAutoNum type="arabicPeriod"/>
            </a:pPr>
            <a:r>
              <a:rPr lang="en-US" sz="2800" dirty="0" err="1" smtClean="0"/>
              <a:t>Mis</a:t>
            </a:r>
            <a:r>
              <a:rPr lang="en-US" sz="2800" dirty="0" smtClean="0"/>
              <a:t> amigos (</a:t>
            </a:r>
            <a:r>
              <a:rPr lang="en-US" sz="2800" dirty="0" err="1" smtClean="0"/>
              <a:t>fueron</a:t>
            </a:r>
            <a:r>
              <a:rPr lang="en-US" sz="2800" dirty="0" smtClean="0"/>
              <a:t>, </a:t>
            </a:r>
            <a:r>
              <a:rPr lang="en-US" sz="2800" dirty="0" err="1" smtClean="0"/>
              <a:t>eran</a:t>
            </a:r>
            <a:r>
              <a:rPr lang="en-US" sz="2800" dirty="0" smtClean="0"/>
              <a:t>) </a:t>
            </a:r>
            <a:r>
              <a:rPr lang="en-US" sz="2800" dirty="0" err="1" smtClean="0"/>
              <a:t>muy</a:t>
            </a:r>
            <a:r>
              <a:rPr lang="en-US" sz="2800" dirty="0" smtClean="0"/>
              <a:t> </a:t>
            </a:r>
            <a:r>
              <a:rPr lang="en-US" sz="2800" dirty="0" err="1" smtClean="0"/>
              <a:t>activos</a:t>
            </a:r>
            <a:r>
              <a:rPr lang="en-US" sz="2800" dirty="0" smtClean="0"/>
              <a:t> y </a:t>
            </a:r>
            <a:r>
              <a:rPr lang="en-US" sz="2800" dirty="0" err="1" smtClean="0"/>
              <a:t>simpáticos</a:t>
            </a:r>
            <a:r>
              <a:rPr lang="en-US" sz="2800" dirty="0" smtClean="0"/>
              <a:t>.</a:t>
            </a:r>
          </a:p>
          <a:p>
            <a:endParaRPr lang="en-US" sz="2800" dirty="0" smtClean="0"/>
          </a:p>
          <a:p>
            <a:pPr marL="514350" indent="-514350">
              <a:buAutoNum type="arabicPeriod"/>
            </a:pPr>
            <a:r>
              <a:rPr lang="en-US" sz="2800" dirty="0" smtClean="0"/>
              <a:t>En </a:t>
            </a:r>
            <a:r>
              <a:rPr lang="en-US" sz="2800" dirty="0" err="1" smtClean="0"/>
              <a:t>las</a:t>
            </a:r>
            <a:r>
              <a:rPr lang="en-US" sz="2800" dirty="0" smtClean="0"/>
              <a:t> playas (</a:t>
            </a:r>
            <a:r>
              <a:rPr lang="en-US" sz="2800" dirty="0" err="1" smtClean="0"/>
              <a:t>hubo</a:t>
            </a:r>
            <a:r>
              <a:rPr lang="en-US" sz="2800" dirty="0" smtClean="0"/>
              <a:t>, </a:t>
            </a:r>
            <a:r>
              <a:rPr lang="en-US" sz="2800" dirty="0" err="1" smtClean="0"/>
              <a:t>había</a:t>
            </a:r>
            <a:r>
              <a:rPr lang="en-US" sz="2800" dirty="0" smtClean="0"/>
              <a:t>) </a:t>
            </a:r>
            <a:r>
              <a:rPr lang="en-US" sz="2800" dirty="0" err="1" smtClean="0"/>
              <a:t>pocos</a:t>
            </a:r>
            <a:r>
              <a:rPr lang="en-US" sz="2800" dirty="0" smtClean="0"/>
              <a:t> </a:t>
            </a:r>
            <a:r>
              <a:rPr lang="en-US" sz="2800" dirty="0" err="1" smtClean="0"/>
              <a:t>turistas</a:t>
            </a:r>
            <a:r>
              <a:rPr lang="en-US" sz="2800" dirty="0" smtClean="0"/>
              <a:t>.  </a:t>
            </a:r>
          </a:p>
          <a:p>
            <a:pPr marL="514350" indent="-514350">
              <a:buAutoNum type="arabicPeriod"/>
            </a:pPr>
            <a:endParaRPr lang="en-US" sz="2800" dirty="0"/>
          </a:p>
          <a:p>
            <a:pPr marL="514350" indent="-514350">
              <a:buAutoNum type="arabicPeriod"/>
            </a:pPr>
            <a:r>
              <a:rPr lang="en-US" sz="2800" dirty="0" smtClean="0"/>
              <a:t>El </a:t>
            </a:r>
            <a:r>
              <a:rPr lang="en-US" sz="2800" dirty="0" err="1" smtClean="0"/>
              <a:t>verano</a:t>
            </a:r>
            <a:r>
              <a:rPr lang="en-US" sz="2800" dirty="0" smtClean="0"/>
              <a:t> </a:t>
            </a:r>
            <a:r>
              <a:rPr lang="en-US" sz="2800" dirty="0" err="1" smtClean="0"/>
              <a:t>pasado</a:t>
            </a:r>
            <a:r>
              <a:rPr lang="en-US" sz="2800" dirty="0" smtClean="0"/>
              <a:t> (</a:t>
            </a:r>
            <a:r>
              <a:rPr lang="en-US" sz="2800" dirty="0" err="1" smtClean="0"/>
              <a:t>viajé</a:t>
            </a:r>
            <a:r>
              <a:rPr lang="en-US" sz="2800" dirty="0" smtClean="0"/>
              <a:t>, </a:t>
            </a:r>
            <a:r>
              <a:rPr lang="en-US" sz="2800" dirty="0" err="1" smtClean="0"/>
              <a:t>viajaba</a:t>
            </a:r>
            <a:r>
              <a:rPr lang="en-US" sz="2800" dirty="0" smtClean="0"/>
              <a:t>) a </a:t>
            </a:r>
            <a:r>
              <a:rPr lang="en-US" sz="2800" dirty="0" err="1" smtClean="0"/>
              <a:t>España</a:t>
            </a:r>
            <a:r>
              <a:rPr lang="en-US" sz="2800" dirty="0" smtClean="0"/>
              <a:t> y (</a:t>
            </a:r>
            <a:r>
              <a:rPr lang="en-US" sz="2800" dirty="0" err="1" smtClean="0"/>
              <a:t>acampé</a:t>
            </a:r>
            <a:r>
              <a:rPr lang="en-US" sz="2800" dirty="0" smtClean="0"/>
              <a:t>, </a:t>
            </a:r>
            <a:r>
              <a:rPr lang="en-US" sz="2800" dirty="0" err="1" smtClean="0"/>
              <a:t>acampaba</a:t>
            </a:r>
            <a:r>
              <a:rPr lang="en-US" sz="2800" dirty="0" smtClean="0"/>
              <a:t>) </a:t>
            </a:r>
            <a:r>
              <a:rPr lang="en-US" sz="2800" dirty="0" err="1" smtClean="0"/>
              <a:t>cerca</a:t>
            </a:r>
            <a:r>
              <a:rPr lang="en-US" sz="2800" dirty="0" smtClean="0"/>
              <a:t> del </a:t>
            </a:r>
            <a:r>
              <a:rPr lang="en-US" sz="2800" dirty="0" err="1" smtClean="0"/>
              <a:t>río</a:t>
            </a:r>
            <a:r>
              <a:rPr lang="en-US" sz="2800" dirty="0"/>
              <a:t> </a:t>
            </a:r>
            <a:r>
              <a:rPr lang="en-US" sz="2800" dirty="0" smtClean="0"/>
              <a:t>Tajo.</a:t>
            </a:r>
          </a:p>
          <a:p>
            <a:pPr marL="514350" indent="-514350">
              <a:buAutoNum type="arabicPeriod"/>
            </a:pPr>
            <a:endParaRPr lang="en-US" sz="2800" dirty="0"/>
          </a:p>
          <a:p>
            <a:pPr marL="514350" indent="-514350">
              <a:buAutoNum type="arabicPeriod"/>
            </a:pPr>
            <a:r>
              <a:rPr lang="en-US" sz="2800" dirty="0" smtClean="0"/>
              <a:t>¿</a:t>
            </a:r>
            <a:r>
              <a:rPr lang="en-US" sz="2800" dirty="0" err="1" smtClean="0"/>
              <a:t>Fuiste</a:t>
            </a:r>
            <a:r>
              <a:rPr lang="en-US" sz="2800" dirty="0" smtClean="0"/>
              <a:t> a Cádiz?  </a:t>
            </a:r>
            <a:r>
              <a:rPr lang="en-US" sz="2800" dirty="0" err="1" smtClean="0"/>
              <a:t>Qué</a:t>
            </a:r>
            <a:r>
              <a:rPr lang="en-US" sz="2800" dirty="0" smtClean="0"/>
              <a:t> </a:t>
            </a:r>
            <a:r>
              <a:rPr lang="en-US" sz="2800" dirty="0" err="1" smtClean="0"/>
              <a:t>tal</a:t>
            </a:r>
            <a:r>
              <a:rPr lang="en-US" sz="2800" dirty="0" smtClean="0"/>
              <a:t> (</a:t>
            </a:r>
            <a:r>
              <a:rPr lang="en-US" sz="2800" dirty="0" err="1" smtClean="0"/>
              <a:t>estuvo</a:t>
            </a:r>
            <a:r>
              <a:rPr lang="en-US" sz="2800" dirty="0" smtClean="0"/>
              <a:t>, </a:t>
            </a:r>
            <a:r>
              <a:rPr lang="en-US" sz="2800" dirty="0" err="1" smtClean="0"/>
              <a:t>estaba</a:t>
            </a:r>
            <a:r>
              <a:rPr lang="en-US" sz="2800" dirty="0" smtClean="0"/>
              <a:t>)?  </a:t>
            </a:r>
          </a:p>
          <a:p>
            <a:pPr marL="514350" indent="-514350">
              <a:buAutoNum type="arabicPeriod"/>
            </a:pPr>
            <a:endParaRPr lang="en-US" sz="2800" dirty="0"/>
          </a:p>
          <a:p>
            <a:pPr marL="514350" indent="-514350">
              <a:buAutoNum type="arabicPeriod"/>
            </a:pPr>
            <a:r>
              <a:rPr lang="en-US" sz="2800" dirty="0" err="1" smtClean="0"/>
              <a:t>Mi</a:t>
            </a:r>
            <a:r>
              <a:rPr lang="en-US" sz="2800" dirty="0" smtClean="0"/>
              <a:t> </a:t>
            </a:r>
            <a:r>
              <a:rPr lang="en-US" sz="2800" dirty="0" err="1" smtClean="0"/>
              <a:t>familia</a:t>
            </a:r>
            <a:r>
              <a:rPr lang="en-US" sz="2800" dirty="0" smtClean="0"/>
              <a:t> (</a:t>
            </a:r>
            <a:r>
              <a:rPr lang="en-US" sz="2800" dirty="0" err="1" smtClean="0"/>
              <a:t>fue</a:t>
            </a:r>
            <a:r>
              <a:rPr lang="en-US" sz="2800" dirty="0" smtClean="0"/>
              <a:t>, </a:t>
            </a:r>
            <a:r>
              <a:rPr lang="en-US" sz="2800" dirty="0" err="1" smtClean="0"/>
              <a:t>iba</a:t>
            </a:r>
            <a:r>
              <a:rPr lang="en-US" sz="2800" dirty="0" smtClean="0"/>
              <a:t>) a Cape Cod </a:t>
            </a:r>
            <a:r>
              <a:rPr lang="en-US" sz="2800" dirty="0" err="1" smtClean="0"/>
              <a:t>todos</a:t>
            </a:r>
            <a:r>
              <a:rPr lang="en-US" sz="2800" dirty="0" smtClean="0"/>
              <a:t> los </a:t>
            </a:r>
            <a:r>
              <a:rPr lang="en-US" sz="2800" dirty="0" err="1" smtClean="0"/>
              <a:t>veranos</a:t>
            </a:r>
            <a:r>
              <a:rPr lang="en-US" sz="2800" dirty="0" smtClean="0"/>
              <a:t>.</a:t>
            </a:r>
          </a:p>
          <a:p>
            <a:pPr marL="514350" indent="-514350">
              <a:buAutoNum type="arabicPeriod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3700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353611"/>
              </p:ext>
            </p:extLst>
          </p:nvPr>
        </p:nvGraphicFramePr>
        <p:xfrm>
          <a:off x="0" y="26055"/>
          <a:ext cx="6417733" cy="65440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Document" r:id="rId3" imgW="5588000" imgH="5041900" progId="Word.Document.12">
                  <p:embed/>
                </p:oleObj>
              </mc:Choice>
              <mc:Fallback>
                <p:oleObj name="Document" r:id="rId3" imgW="5588000" imgH="50419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26055"/>
                        <a:ext cx="6417733" cy="65440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553200" y="694267"/>
            <a:ext cx="2455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 </a:t>
            </a:r>
            <a:r>
              <a:rPr lang="en-US" sz="2800" dirty="0" err="1" smtClean="0"/>
              <a:t>fuiste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553200" y="1200554"/>
            <a:ext cx="2455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. </a:t>
            </a:r>
            <a:r>
              <a:rPr lang="en-US" sz="2800" dirty="0" err="1" smtClean="0"/>
              <a:t>visitamos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53200" y="1771149"/>
            <a:ext cx="2455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. </a:t>
            </a:r>
            <a:r>
              <a:rPr lang="en-US" sz="2800" dirty="0" err="1" smtClean="0"/>
              <a:t>estuvo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53200" y="2294369"/>
            <a:ext cx="2455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4. </a:t>
            </a:r>
            <a:r>
              <a:rPr lang="en-US" sz="2800" dirty="0" err="1" smtClean="0"/>
              <a:t>gustaba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553200" y="2878471"/>
            <a:ext cx="2455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5. </a:t>
            </a:r>
            <a:r>
              <a:rPr lang="en-US" sz="2800" dirty="0" err="1" smtClean="0"/>
              <a:t>Vinieron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553200" y="3391217"/>
            <a:ext cx="2455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6. </a:t>
            </a:r>
            <a:r>
              <a:rPr lang="en-US" sz="2800" dirty="0" err="1" smtClean="0"/>
              <a:t>pasamos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553200" y="3948304"/>
            <a:ext cx="2455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7. </a:t>
            </a:r>
            <a:r>
              <a:rPr lang="en-US" sz="2800" dirty="0" err="1" smtClean="0"/>
              <a:t>gustaba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553200" y="4471524"/>
            <a:ext cx="2455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8. </a:t>
            </a:r>
            <a:r>
              <a:rPr lang="en-US" sz="2800" dirty="0" err="1" smtClean="0"/>
              <a:t>Prefería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553200" y="5028611"/>
            <a:ext cx="2455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9. </a:t>
            </a:r>
            <a:r>
              <a:rPr lang="en-US" sz="2800" dirty="0" err="1" smtClean="0"/>
              <a:t>Había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282267" y="5619565"/>
            <a:ext cx="2861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10. </a:t>
            </a:r>
            <a:r>
              <a:rPr lang="en-US" sz="2800" dirty="0" smtClean="0"/>
              <a:t>Me </a:t>
            </a:r>
            <a:r>
              <a:rPr lang="en-US" sz="2800" dirty="0" err="1" smtClean="0"/>
              <a:t>fascinaban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270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1783975"/>
            <a:ext cx="8476192" cy="1452283"/>
          </a:xfrm>
        </p:spPr>
        <p:txBody>
          <a:bodyPr/>
          <a:lstStyle/>
          <a:p>
            <a:r>
              <a:rPr lang="en-US" dirty="0" smtClean="0"/>
              <a:t>1. Use the </a:t>
            </a:r>
            <a:r>
              <a:rPr lang="en-US" dirty="0" err="1" smtClean="0"/>
              <a:t>preterite</a:t>
            </a:r>
            <a:r>
              <a:rPr lang="en-US" dirty="0" smtClean="0"/>
              <a:t> to talk about something that happened on a </a:t>
            </a:r>
            <a:r>
              <a:rPr lang="en-US" b="1" u="sng" dirty="0" smtClean="0"/>
              <a:t>specific</a:t>
            </a:r>
            <a:r>
              <a:rPr lang="en-US" dirty="0" smtClean="0"/>
              <a:t> occasion.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98475" y="3742267"/>
            <a:ext cx="804333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El </a:t>
            </a:r>
            <a:r>
              <a:rPr lang="en-US" sz="4400" dirty="0" err="1" smtClean="0"/>
              <a:t>verano</a:t>
            </a:r>
            <a:r>
              <a:rPr lang="en-US" sz="4400" dirty="0" smtClean="0"/>
              <a:t> </a:t>
            </a:r>
            <a:r>
              <a:rPr lang="en-US" sz="4400" dirty="0" err="1" smtClean="0"/>
              <a:t>pasado</a:t>
            </a:r>
            <a:r>
              <a:rPr lang="en-US" sz="4400" dirty="0" smtClean="0"/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viajé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smtClean="0"/>
              <a:t>a </a:t>
            </a:r>
            <a:r>
              <a:rPr lang="en-US" sz="4400" dirty="0" err="1" smtClean="0"/>
              <a:t>España</a:t>
            </a:r>
            <a:r>
              <a:rPr lang="en-US" sz="4400" dirty="0" smtClean="0"/>
              <a:t> y </a:t>
            </a:r>
            <a:r>
              <a:rPr lang="en-US" sz="4400" b="1" dirty="0" err="1" smtClean="0">
                <a:solidFill>
                  <a:srgbClr val="FF0000"/>
                </a:solidFill>
              </a:rPr>
              <a:t>acampé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/>
              <a:t>cerca</a:t>
            </a:r>
            <a:r>
              <a:rPr lang="en-US" sz="4400" dirty="0" smtClean="0"/>
              <a:t> del Río Tajo.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529415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949" y="434352"/>
            <a:ext cx="8147051" cy="1452283"/>
          </a:xfrm>
        </p:spPr>
        <p:txBody>
          <a:bodyPr/>
          <a:lstStyle/>
          <a:p>
            <a:r>
              <a:rPr lang="en-US" dirty="0" smtClean="0"/>
              <a:t>2. Use the </a:t>
            </a:r>
            <a:r>
              <a:rPr lang="en-US" dirty="0" err="1" smtClean="0"/>
              <a:t>preterite</a:t>
            </a:r>
            <a:r>
              <a:rPr lang="en-US" dirty="0" smtClean="0"/>
              <a:t> in a </a:t>
            </a:r>
            <a:r>
              <a:rPr lang="en-US" b="1" dirty="0" smtClean="0"/>
              <a:t>sequence</a:t>
            </a:r>
            <a:r>
              <a:rPr lang="en-US" dirty="0" smtClean="0"/>
              <a:t> of events.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34949" y="2307791"/>
            <a:ext cx="804333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/>
              <a:t>Cuando</a:t>
            </a:r>
            <a:r>
              <a:rPr lang="en-US" sz="4400" dirty="0" smtClean="0"/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llegué</a:t>
            </a:r>
            <a:r>
              <a:rPr lang="en-US" sz="4400" dirty="0" smtClean="0"/>
              <a:t>, </a:t>
            </a:r>
            <a:r>
              <a:rPr lang="en-US" sz="4400" b="1" dirty="0" err="1" smtClean="0">
                <a:solidFill>
                  <a:srgbClr val="FF0000"/>
                </a:solidFill>
              </a:rPr>
              <a:t>busqué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smtClean="0"/>
              <a:t>un hotel y </a:t>
            </a:r>
            <a:r>
              <a:rPr lang="en-US" sz="4400" b="1" dirty="0" err="1" smtClean="0">
                <a:solidFill>
                  <a:srgbClr val="FF0000"/>
                </a:solidFill>
              </a:rPr>
              <a:t>llamé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smtClean="0"/>
              <a:t>a </a:t>
            </a:r>
            <a:r>
              <a:rPr lang="en-US" sz="4400" dirty="0" err="1" smtClean="0"/>
              <a:t>mis</a:t>
            </a:r>
            <a:r>
              <a:rPr lang="en-US" sz="4400" dirty="0" smtClean="0"/>
              <a:t> amigos. </a:t>
            </a:r>
            <a:endParaRPr lang="en-US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697" y="3754341"/>
            <a:ext cx="7721585" cy="2412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5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1309841"/>
            <a:ext cx="8147051" cy="1452283"/>
          </a:xfrm>
        </p:spPr>
        <p:txBody>
          <a:bodyPr/>
          <a:lstStyle/>
          <a:p>
            <a:r>
              <a:rPr lang="en-US" dirty="0" smtClean="0"/>
              <a:t>3. Use the </a:t>
            </a:r>
            <a:r>
              <a:rPr lang="en-US" dirty="0" err="1" smtClean="0"/>
              <a:t>preterite</a:t>
            </a:r>
            <a:r>
              <a:rPr lang="en-US" dirty="0" smtClean="0"/>
              <a:t> for a specific time period, </a:t>
            </a:r>
            <a:r>
              <a:rPr lang="en-US" i="1" dirty="0" smtClean="0"/>
              <a:t>even if it happened repeatedly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38667" y="3132666"/>
            <a:ext cx="804333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</a:rPr>
              <a:t>Pasé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smtClean="0"/>
              <a:t>un </a:t>
            </a:r>
            <a:r>
              <a:rPr lang="en-US" sz="4400" dirty="0" err="1" smtClean="0"/>
              <a:t>mes</a:t>
            </a:r>
            <a:r>
              <a:rPr lang="en-US" sz="4400" dirty="0" smtClean="0"/>
              <a:t> en Cádiz y </a:t>
            </a:r>
            <a:r>
              <a:rPr lang="en-US" sz="4400" b="1" dirty="0" err="1" smtClean="0">
                <a:solidFill>
                  <a:srgbClr val="FF0000"/>
                </a:solidFill>
              </a:rPr>
              <a:t>fui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/>
              <a:t>todos</a:t>
            </a:r>
            <a:r>
              <a:rPr lang="en-US" sz="4400" dirty="0" smtClean="0"/>
              <a:t> los </a:t>
            </a:r>
            <a:r>
              <a:rPr lang="en-US" sz="4400" dirty="0" err="1" smtClean="0"/>
              <a:t>días</a:t>
            </a:r>
            <a:r>
              <a:rPr lang="en-US" sz="4400" dirty="0" smtClean="0"/>
              <a:t> a la playa.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02238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1309841"/>
            <a:ext cx="8147051" cy="1452283"/>
          </a:xfrm>
        </p:spPr>
        <p:txBody>
          <a:bodyPr/>
          <a:lstStyle/>
          <a:p>
            <a:r>
              <a:rPr lang="en-US" dirty="0" smtClean="0"/>
              <a:t>4. </a:t>
            </a:r>
            <a:r>
              <a:rPr lang="en-US" dirty="0"/>
              <a:t>Use the </a:t>
            </a:r>
            <a:r>
              <a:rPr lang="en-US" dirty="0" err="1"/>
              <a:t>preterite</a:t>
            </a:r>
            <a:r>
              <a:rPr lang="en-US" dirty="0"/>
              <a:t> for </a:t>
            </a:r>
            <a:r>
              <a:rPr lang="en-US" dirty="0" smtClean="0"/>
              <a:t>something that happened a </a:t>
            </a:r>
            <a:r>
              <a:rPr lang="en-US" b="1" dirty="0" smtClean="0"/>
              <a:t>specific number of times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38667" y="3132666"/>
            <a:ext cx="80433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</a:rPr>
              <a:t>Hice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dirty="0" smtClean="0"/>
              <a:t>windsurf </a:t>
            </a:r>
            <a:r>
              <a:rPr lang="en-US" sz="4400" dirty="0" err="1" smtClean="0"/>
              <a:t>tres</a:t>
            </a:r>
            <a:r>
              <a:rPr lang="en-US" sz="4400" dirty="0" smtClean="0"/>
              <a:t> </a:t>
            </a:r>
            <a:r>
              <a:rPr lang="en-US" sz="4400" dirty="0" err="1" smtClean="0"/>
              <a:t>veces</a:t>
            </a:r>
            <a:r>
              <a:rPr lang="en-US" sz="4400" dirty="0" smtClean="0"/>
              <a:t>. </a:t>
            </a:r>
            <a:endParaRPr lang="en-US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67" y="4165599"/>
            <a:ext cx="2867208" cy="19066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5683" y="4030132"/>
            <a:ext cx="2275516" cy="23314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4843" y="4030132"/>
            <a:ext cx="2730683" cy="170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00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1309841"/>
            <a:ext cx="8147051" cy="1452283"/>
          </a:xfrm>
        </p:spPr>
        <p:txBody>
          <a:bodyPr/>
          <a:lstStyle/>
          <a:p>
            <a:r>
              <a:rPr lang="en-US" dirty="0" smtClean="0"/>
              <a:t>5. </a:t>
            </a:r>
            <a:r>
              <a:rPr lang="en-US" dirty="0"/>
              <a:t>Use the </a:t>
            </a:r>
            <a:r>
              <a:rPr lang="en-US" dirty="0" err="1" smtClean="0"/>
              <a:t>preterite</a:t>
            </a:r>
            <a:r>
              <a:rPr lang="en-US" dirty="0" smtClean="0"/>
              <a:t> to talk about someone’s reaction.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38667" y="3132666"/>
            <a:ext cx="804333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302C24"/>
                </a:solidFill>
              </a:rPr>
              <a:t>Cuando</a:t>
            </a:r>
            <a:r>
              <a:rPr lang="en-US" sz="4400" dirty="0" smtClean="0">
                <a:solidFill>
                  <a:srgbClr val="302C24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llegamos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smtClean="0">
                <a:solidFill>
                  <a:srgbClr val="302C24"/>
                </a:solidFill>
              </a:rPr>
              <a:t>a la costa, me </a:t>
            </a:r>
            <a:r>
              <a:rPr lang="en-US" sz="4400" b="1" dirty="0" err="1" smtClean="0">
                <a:solidFill>
                  <a:srgbClr val="FF0000"/>
                </a:solidFill>
              </a:rPr>
              <a:t>puse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302C24"/>
                </a:solidFill>
              </a:rPr>
              <a:t>contenta</a:t>
            </a:r>
            <a:r>
              <a:rPr lang="en-US" sz="4400" dirty="0" smtClean="0">
                <a:solidFill>
                  <a:srgbClr val="302C24"/>
                </a:solidFill>
              </a:rPr>
              <a:t>. </a:t>
            </a:r>
            <a:endParaRPr lang="en-US" sz="4400" dirty="0">
              <a:solidFill>
                <a:srgbClr val="302C24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9800" y="4076699"/>
            <a:ext cx="29972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13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1309841"/>
            <a:ext cx="8147051" cy="1452283"/>
          </a:xfrm>
        </p:spPr>
        <p:txBody>
          <a:bodyPr/>
          <a:lstStyle/>
          <a:p>
            <a:r>
              <a:rPr lang="en-US" sz="3600" dirty="0" smtClean="0"/>
              <a:t>6. </a:t>
            </a:r>
            <a:r>
              <a:rPr lang="en-US" sz="3600" dirty="0"/>
              <a:t>Use the </a:t>
            </a:r>
            <a:r>
              <a:rPr lang="en-US" sz="3600" dirty="0" err="1" smtClean="0"/>
              <a:t>preterite</a:t>
            </a:r>
            <a:r>
              <a:rPr lang="en-US" sz="3600" dirty="0" smtClean="0"/>
              <a:t> to say what people, places or things were like, how people felt, and what they liked/disliked in order </a:t>
            </a:r>
            <a:r>
              <a:rPr lang="en-US" sz="3600" b="1" i="1" dirty="0" smtClean="0"/>
              <a:t>to sum up a particular occasion</a:t>
            </a:r>
            <a:r>
              <a:rPr lang="en-US" sz="3600" i="1" dirty="0" smtClean="0"/>
              <a:t>.</a:t>
            </a:r>
            <a:endParaRPr lang="en-US" sz="36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338667" y="3132666"/>
            <a:ext cx="861906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302C24"/>
                </a:solidFill>
              </a:rPr>
              <a:t>¿</a:t>
            </a:r>
            <a:r>
              <a:rPr lang="en-US" sz="4400" b="1" dirty="0" err="1" smtClean="0">
                <a:solidFill>
                  <a:srgbClr val="FF0000"/>
                </a:solidFill>
              </a:rPr>
              <a:t>Fuiste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smtClean="0">
                <a:solidFill>
                  <a:srgbClr val="302C24"/>
                </a:solidFill>
              </a:rPr>
              <a:t>a Cádiz? ¿</a:t>
            </a:r>
            <a:r>
              <a:rPr lang="en-US" sz="4400" dirty="0" err="1" smtClean="0">
                <a:solidFill>
                  <a:srgbClr val="302C24"/>
                </a:solidFill>
              </a:rPr>
              <a:t>Qué</a:t>
            </a:r>
            <a:r>
              <a:rPr lang="en-US" sz="4400" dirty="0" smtClean="0">
                <a:solidFill>
                  <a:srgbClr val="302C24"/>
                </a:solidFill>
              </a:rPr>
              <a:t> </a:t>
            </a:r>
            <a:r>
              <a:rPr lang="en-US" sz="4400" dirty="0" err="1" smtClean="0">
                <a:solidFill>
                  <a:srgbClr val="302C24"/>
                </a:solidFill>
              </a:rPr>
              <a:t>tal</a:t>
            </a:r>
            <a:r>
              <a:rPr lang="en-US" sz="4400" dirty="0" smtClean="0">
                <a:solidFill>
                  <a:srgbClr val="302C24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estuvo</a:t>
            </a:r>
            <a:r>
              <a:rPr lang="en-US" sz="4400" dirty="0" smtClean="0">
                <a:solidFill>
                  <a:srgbClr val="302C24"/>
                </a:solidFill>
              </a:rPr>
              <a:t>?</a:t>
            </a:r>
          </a:p>
          <a:p>
            <a:r>
              <a:rPr lang="en-US" sz="4400" b="1" dirty="0" err="1" smtClean="0">
                <a:solidFill>
                  <a:srgbClr val="FF0000"/>
                </a:solidFill>
              </a:rPr>
              <a:t>Llevé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smtClean="0">
                <a:solidFill>
                  <a:srgbClr val="302C24"/>
                </a:solidFill>
              </a:rPr>
              <a:t>a mi </a:t>
            </a:r>
            <a:r>
              <a:rPr lang="en-US" sz="4400" dirty="0" err="1" smtClean="0">
                <a:solidFill>
                  <a:srgbClr val="302C24"/>
                </a:solidFill>
              </a:rPr>
              <a:t>hermanito</a:t>
            </a:r>
            <a:r>
              <a:rPr lang="en-US" sz="4400" dirty="0" smtClean="0">
                <a:solidFill>
                  <a:srgbClr val="302C24"/>
                </a:solidFill>
              </a:rPr>
              <a:t> a la playa y no le </a:t>
            </a:r>
            <a:r>
              <a:rPr lang="en-US" sz="4400" b="1" dirty="0" err="1" smtClean="0">
                <a:solidFill>
                  <a:srgbClr val="FF0000"/>
                </a:solidFill>
              </a:rPr>
              <a:t>dio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302C24"/>
                </a:solidFill>
              </a:rPr>
              <a:t>miedo</a:t>
            </a:r>
            <a:r>
              <a:rPr lang="en-US" sz="4400" dirty="0" smtClean="0">
                <a:solidFill>
                  <a:srgbClr val="302C24"/>
                </a:solidFill>
              </a:rPr>
              <a:t>. </a:t>
            </a:r>
            <a:endParaRPr lang="en-US" sz="4400" dirty="0">
              <a:solidFill>
                <a:srgbClr val="302C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01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26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83699"/>
            <a:ext cx="9117540" cy="1452283"/>
          </a:xfrm>
        </p:spPr>
        <p:txBody>
          <a:bodyPr/>
          <a:lstStyle/>
          <a:p>
            <a:r>
              <a:rPr lang="en-US" sz="3600" dirty="0"/>
              <a:t>7</a:t>
            </a:r>
            <a:r>
              <a:rPr lang="en-US" sz="3600" dirty="0" smtClean="0"/>
              <a:t>. </a:t>
            </a:r>
            <a:r>
              <a:rPr lang="en-US" sz="4400" dirty="0"/>
              <a:t>Use the </a:t>
            </a:r>
            <a:r>
              <a:rPr lang="en-US" sz="4400" dirty="0" smtClean="0"/>
              <a:t>preterite </a:t>
            </a:r>
            <a:r>
              <a:rPr lang="en-US" sz="4400" dirty="0" smtClean="0"/>
              <a:t>when something </a:t>
            </a:r>
            <a:r>
              <a:rPr lang="en-US" sz="4400" b="1" dirty="0" smtClean="0"/>
              <a:t>interrupts</a:t>
            </a:r>
            <a:r>
              <a:rPr lang="en-US" sz="4400" dirty="0" smtClean="0"/>
              <a:t> </a:t>
            </a:r>
            <a:r>
              <a:rPr lang="en-US" sz="4400" dirty="0" smtClean="0"/>
              <a:t>an ongoing action. </a:t>
            </a:r>
            <a:endParaRPr lang="en-US" sz="44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498475" y="2963333"/>
            <a:ext cx="861906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302C24"/>
                </a:solidFill>
              </a:rPr>
              <a:t>El hombre </a:t>
            </a:r>
            <a:r>
              <a:rPr lang="en-US" sz="4400" b="1" dirty="0" err="1" smtClean="0">
                <a:solidFill>
                  <a:srgbClr val="FF0000"/>
                </a:solidFill>
              </a:rPr>
              <a:t>cayó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302C24"/>
                </a:solidFill>
              </a:rPr>
              <a:t>por</a:t>
            </a:r>
            <a:r>
              <a:rPr lang="en-US" sz="4400" dirty="0" smtClean="0">
                <a:solidFill>
                  <a:srgbClr val="302C24"/>
                </a:solidFill>
              </a:rPr>
              <a:t> </a:t>
            </a:r>
            <a:r>
              <a:rPr lang="en-US" sz="4400" dirty="0" err="1" smtClean="0">
                <a:solidFill>
                  <a:srgbClr val="302C24"/>
                </a:solidFill>
              </a:rPr>
              <a:t>las</a:t>
            </a:r>
            <a:r>
              <a:rPr lang="en-US" sz="4400" dirty="0" smtClean="0">
                <a:solidFill>
                  <a:srgbClr val="302C24"/>
                </a:solidFill>
              </a:rPr>
              <a:t> </a:t>
            </a:r>
            <a:r>
              <a:rPr lang="en-US" sz="4400" dirty="0" err="1" smtClean="0">
                <a:solidFill>
                  <a:srgbClr val="302C24"/>
                </a:solidFill>
              </a:rPr>
              <a:t>escaleras</a:t>
            </a:r>
            <a:r>
              <a:rPr lang="en-US" sz="4400" dirty="0" smtClean="0">
                <a:solidFill>
                  <a:srgbClr val="302C24"/>
                </a:solidFill>
              </a:rPr>
              <a:t> </a:t>
            </a:r>
            <a:r>
              <a:rPr lang="en-US" sz="4400" dirty="0" err="1" smtClean="0">
                <a:solidFill>
                  <a:srgbClr val="302C24"/>
                </a:solidFill>
              </a:rPr>
              <a:t>cuando</a:t>
            </a:r>
            <a:r>
              <a:rPr lang="en-US" sz="4400" dirty="0" smtClean="0">
                <a:solidFill>
                  <a:srgbClr val="302C24"/>
                </a:solidFill>
              </a:rPr>
              <a:t> </a:t>
            </a:r>
            <a:r>
              <a:rPr lang="en-US" sz="4400" dirty="0" err="1" smtClean="0">
                <a:solidFill>
                  <a:srgbClr val="00B050"/>
                </a:solidFill>
              </a:rPr>
              <a:t>trataba</a:t>
            </a:r>
            <a:r>
              <a:rPr lang="en-US" sz="4400" dirty="0" smtClean="0">
                <a:solidFill>
                  <a:srgbClr val="302C24"/>
                </a:solidFill>
              </a:rPr>
              <a:t> de </a:t>
            </a:r>
            <a:r>
              <a:rPr lang="en-US" sz="4400" dirty="0" err="1" smtClean="0">
                <a:solidFill>
                  <a:srgbClr val="302C24"/>
                </a:solidFill>
              </a:rPr>
              <a:t>hacer</a:t>
            </a:r>
            <a:r>
              <a:rPr lang="en-US" sz="4400" dirty="0" smtClean="0">
                <a:solidFill>
                  <a:srgbClr val="302C24"/>
                </a:solidFill>
              </a:rPr>
              <a:t> </a:t>
            </a:r>
            <a:r>
              <a:rPr lang="en-US" sz="4400" dirty="0" err="1" smtClean="0">
                <a:solidFill>
                  <a:srgbClr val="302C24"/>
                </a:solidFill>
              </a:rPr>
              <a:t>una</a:t>
            </a:r>
            <a:r>
              <a:rPr lang="en-US" sz="4400" dirty="0" smtClean="0">
                <a:solidFill>
                  <a:srgbClr val="302C24"/>
                </a:solidFill>
              </a:rPr>
              <a:t> </a:t>
            </a:r>
            <a:r>
              <a:rPr lang="en-US" sz="4400" dirty="0" err="1" smtClean="0">
                <a:solidFill>
                  <a:srgbClr val="302C24"/>
                </a:solidFill>
              </a:rPr>
              <a:t>autofoto</a:t>
            </a:r>
            <a:r>
              <a:rPr lang="en-US" sz="4400" dirty="0" smtClean="0">
                <a:solidFill>
                  <a:srgbClr val="302C24"/>
                </a:solidFill>
              </a:rPr>
              <a:t>.</a:t>
            </a:r>
            <a:endParaRPr lang="en-US" sz="4400" dirty="0">
              <a:solidFill>
                <a:srgbClr val="302C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48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ddle">
  <a:themeElements>
    <a:clrScheme name="Saddle">
      <a:dk1>
        <a:srgbClr val="302C24"/>
      </a:dk1>
      <a:lt1>
        <a:sysClr val="window" lastClr="FFFFFF"/>
      </a:lt1>
      <a:dk2>
        <a:srgbClr val="AC6416"/>
      </a:dk2>
      <a:lt2>
        <a:srgbClr val="E8E4DB"/>
      </a:lt2>
      <a:accent1>
        <a:srgbClr val="C6B178"/>
      </a:accent1>
      <a:accent2>
        <a:srgbClr val="9C5B14"/>
      </a:accent2>
      <a:accent3>
        <a:srgbClr val="71B2BC"/>
      </a:accent3>
      <a:accent4>
        <a:srgbClr val="78AA5D"/>
      </a:accent4>
      <a:accent5>
        <a:srgbClr val="867099"/>
      </a:accent5>
      <a:accent6>
        <a:srgbClr val="4C6F75"/>
      </a:accent6>
      <a:hlink>
        <a:srgbClr val="F27B0E"/>
      </a:hlink>
      <a:folHlink>
        <a:srgbClr val="989268"/>
      </a:folHlink>
    </a:clrScheme>
    <a:fontScheme name="Saddle">
      <a:maj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Saddle">
      <a:fillStyleLst>
        <a:solidFill>
          <a:schemeClr val="phClr"/>
        </a:solidFill>
        <a:gradFill rotWithShape="1">
          <a:gsLst>
            <a:gs pos="0">
              <a:schemeClr val="phClr"/>
            </a:gs>
            <a:gs pos="30000">
              <a:schemeClr val="phClr">
                <a:tint val="80000"/>
              </a:schemeClr>
            </a:gs>
            <a:gs pos="100000">
              <a:schemeClr val="phClr">
                <a:tint val="100000"/>
              </a:schemeClr>
            </a:gs>
          </a:gsLst>
          <a:path path="rect">
            <a:fillToRect l="50000" r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70000"/>
                <a:satMod val="120000"/>
              </a:schemeClr>
              <a:schemeClr val="phClr">
                <a:tint val="30000"/>
                <a:satMod val="120000"/>
              </a:schemeClr>
            </a:duotone>
          </a:blip>
          <a:stretch/>
        </a:blipFill>
      </a:fillStyleLst>
      <a:lnStyleLst>
        <a:ln w="254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50800" cap="flat" cmpd="dbl" algn="ctr">
          <a:solidFill>
            <a:schemeClr val="phClr"/>
          </a:solidFill>
          <a:prstDash val="solid"/>
        </a:ln>
        <a:ln w="7620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FFFFFF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sunrise" dir="tl">
              <a:rot lat="0" lon="0" rev="1200000"/>
            </a:lightRig>
          </a:scene3d>
          <a:sp3d prstMaterial="softEdge">
            <a:bevelT w="0" h="0"/>
          </a:sp3d>
        </a:effectStyle>
        <a:effectStyle>
          <a:effectLst>
            <a:innerShdw blurRad="76200" dist="38100" dir="13500000">
              <a:srgbClr val="FFFFFF">
                <a:alpha val="75000"/>
              </a:srgbClr>
            </a:innerShdw>
          </a:effectLst>
          <a:scene3d>
            <a:camera prst="perspectiveFront" fov="2400000"/>
            <a:lightRig rig="twoPt" dir="tl"/>
          </a:scene3d>
          <a:sp3d>
            <a:bevelT w="25400" h="12700" prst="angle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250000"/>
              </a:schemeClr>
              <a:schemeClr val="phClr">
                <a:tint val="50000"/>
                <a:satMod val="200000"/>
              </a:schemeClr>
            </a:duotone>
          </a:blip>
          <a:stretch/>
        </a:blipFill>
        <a:blipFill rotWithShape="1">
          <a:blip xmlns:r="http://schemas.openxmlformats.org/officeDocument/2006/relationships" r:embed="rId3">
            <a:duotone>
              <a:schemeClr val="phClr">
                <a:shade val="90000"/>
                <a:hueMod val="90000"/>
                <a:satMod val="150000"/>
                <a:lumMod val="90000"/>
              </a:schemeClr>
              <a:schemeClr val="phClr">
                <a:tint val="70000"/>
                <a:shade val="80000"/>
                <a:satMod val="300000"/>
                <a:lumMod val="11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Saddle.thmx</Template>
  <TotalTime>613</TotalTime>
  <Words>436</Words>
  <Application>Microsoft Office PowerPoint</Application>
  <PresentationFormat>On-screen Show (4:3)</PresentationFormat>
  <Paragraphs>69</Paragraphs>
  <Slides>16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Saddle</vt:lpstr>
      <vt:lpstr>Document</vt:lpstr>
      <vt:lpstr>¿Cuándo se usa el pretérito?</vt:lpstr>
      <vt:lpstr>1. Use the preterite to talk about something that happened on a specific occasion.</vt:lpstr>
      <vt:lpstr>2. Use the preterite in a sequence of events. </vt:lpstr>
      <vt:lpstr>3. Use the preterite for a specific time period, even if it happened repeatedly. </vt:lpstr>
      <vt:lpstr>4. Use the preterite for something that happened a specific number of times. </vt:lpstr>
      <vt:lpstr>5. Use the preterite to talk about someone’s reaction.</vt:lpstr>
      <vt:lpstr>6. Use the preterite to say what people, places or things were like, how people felt, and what they liked/disliked in order to sum up a particular occasion.</vt:lpstr>
      <vt:lpstr>PowerPoint Presentation</vt:lpstr>
      <vt:lpstr>7. Use the preterite when something interrupts an ongoing action.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Trumbull Board Education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Michele Slais</dc:creator>
  <cp:lastModifiedBy>Temp</cp:lastModifiedBy>
  <cp:revision>12</cp:revision>
  <dcterms:created xsi:type="dcterms:W3CDTF">2015-09-21T18:39:24Z</dcterms:created>
  <dcterms:modified xsi:type="dcterms:W3CDTF">2015-09-25T00:51:55Z</dcterms:modified>
</cp:coreProperties>
</file>