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2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C5F0511-BD00-44A2-97A6-936E9B9D0B98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FBD7A2D-492B-4BFB-8079-E3A61E190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44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YES, even more Hopes and Wishes </a:t>
            </a:r>
          </a:p>
          <a:p>
            <a:r>
              <a:rPr lang="en-US" sz="4400" dirty="0" smtClean="0"/>
              <a:t>pp. 208, 210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1822" y="2133600"/>
            <a:ext cx="56192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 </a:t>
            </a:r>
            <a:r>
              <a:rPr lang="en-US" sz="7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subjuntivo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572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Practiquemos</a:t>
            </a:r>
            <a:r>
              <a:rPr lang="en-US" sz="3600" dirty="0" smtClean="0"/>
              <a:t>!   ¿</a:t>
            </a:r>
            <a:r>
              <a:rPr lang="en-US" sz="3600" dirty="0" err="1" smtClean="0"/>
              <a:t>Subjuntivo</a:t>
            </a:r>
            <a:r>
              <a:rPr lang="en-US" sz="3600" dirty="0" smtClean="0"/>
              <a:t> o </a:t>
            </a:r>
            <a:r>
              <a:rPr lang="en-US" sz="3600" dirty="0" err="1" smtClean="0"/>
              <a:t>Indicativo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Ella </a:t>
            </a:r>
            <a:r>
              <a:rPr lang="en-US" sz="3600" dirty="0" err="1" smtClean="0"/>
              <a:t>pide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ellos</a:t>
            </a:r>
            <a:r>
              <a:rPr lang="en-US" sz="3600" dirty="0" smtClean="0"/>
              <a:t> la _________(</a:t>
            </a:r>
            <a:r>
              <a:rPr lang="en-US" sz="3600" dirty="0" err="1" smtClean="0"/>
              <a:t>llamar</a:t>
            </a:r>
            <a:r>
              <a:rPr lang="en-US" sz="3600" dirty="0" smtClean="0"/>
              <a:t>). 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Te </a:t>
            </a:r>
            <a:r>
              <a:rPr lang="en-US" sz="3600" dirty="0" err="1" smtClean="0"/>
              <a:t>dicen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____________(</a:t>
            </a:r>
            <a:r>
              <a:rPr lang="en-US" sz="3600" dirty="0" err="1" smtClean="0"/>
              <a:t>ir</a:t>
            </a:r>
            <a:r>
              <a:rPr lang="en-US" sz="3600" dirty="0" smtClean="0"/>
              <a:t>) al </a:t>
            </a:r>
            <a:r>
              <a:rPr lang="en-US" sz="3600" dirty="0" err="1" smtClean="0"/>
              <a:t>teatro</a:t>
            </a:r>
            <a:r>
              <a:rPr lang="en-US" sz="3600" dirty="0" smtClean="0"/>
              <a:t>.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Te </a:t>
            </a:r>
            <a:r>
              <a:rPr lang="en-US" sz="3600" dirty="0" err="1" smtClean="0"/>
              <a:t>dicen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el </a:t>
            </a:r>
            <a:r>
              <a:rPr lang="en-US" sz="3600" dirty="0" err="1" smtClean="0"/>
              <a:t>teatro</a:t>
            </a:r>
            <a:r>
              <a:rPr lang="en-US" sz="3600" dirty="0" smtClean="0"/>
              <a:t> _________(ser) </a:t>
            </a:r>
            <a:r>
              <a:rPr lang="en-US" sz="3600" dirty="0" err="1" smtClean="0"/>
              <a:t>interesante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Es </a:t>
            </a:r>
            <a:r>
              <a:rPr lang="en-US" sz="3600" dirty="0" err="1" smtClean="0"/>
              <a:t>necesario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tú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__________(</a:t>
            </a:r>
            <a:r>
              <a:rPr lang="en-US" sz="3600" dirty="0" err="1" smtClean="0"/>
              <a:t>reseñar</a:t>
            </a:r>
            <a:r>
              <a:rPr lang="en-US" sz="3600" dirty="0" smtClean="0"/>
              <a:t>)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película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Es </a:t>
            </a:r>
            <a:r>
              <a:rPr lang="en-US" sz="3600" dirty="0" err="1" smtClean="0"/>
              <a:t>necesario</a:t>
            </a:r>
            <a:r>
              <a:rPr lang="en-US" sz="3600" dirty="0" smtClean="0"/>
              <a:t> ___________(</a:t>
            </a:r>
            <a:r>
              <a:rPr lang="en-US" sz="3600" dirty="0" err="1" smtClean="0"/>
              <a:t>reseñar</a:t>
            </a:r>
            <a:r>
              <a:rPr lang="en-US" sz="3600" dirty="0" smtClean="0"/>
              <a:t>)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película</a:t>
            </a:r>
            <a:r>
              <a:rPr lang="en-US" sz="3600" dirty="0" smtClean="0"/>
              <a:t>. </a:t>
            </a:r>
          </a:p>
          <a:p>
            <a:pPr marL="742950" indent="-742950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0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Let’s review the subjunctive:</a:t>
            </a:r>
          </a:p>
          <a:p>
            <a:endParaRPr lang="en-US" sz="4000" dirty="0">
              <a:latin typeface="Batang" pitchFamily="18" charset="-127"/>
              <a:ea typeface="Batang" pitchFamily="18" charset="-127"/>
            </a:endParaRPr>
          </a:p>
          <a:p>
            <a:r>
              <a:rPr lang="en-US" sz="40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What three things do you need in                          order to use the subjunctive? </a:t>
            </a:r>
          </a:p>
          <a:p>
            <a:endParaRPr lang="en-US" sz="4000" dirty="0">
              <a:latin typeface="Batang" pitchFamily="18" charset="-127"/>
              <a:ea typeface="Batang" pitchFamily="18" charset="-127"/>
            </a:endParaRPr>
          </a:p>
          <a:p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	1. ______________________</a:t>
            </a:r>
          </a:p>
          <a:p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	2. ______________________</a:t>
            </a:r>
          </a:p>
          <a:p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	3. ______________________</a:t>
            </a:r>
            <a:endParaRPr lang="en-US" sz="4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33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Let’s look at the W for hopes and Wishes.  </a:t>
            </a:r>
          </a:p>
          <a:p>
            <a:endParaRPr lang="en-US" sz="3600" dirty="0">
              <a:latin typeface="Batang" pitchFamily="18" charset="-127"/>
              <a:ea typeface="Batang" pitchFamily="18" charset="-127"/>
            </a:endParaRPr>
          </a:p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After verbs for hopes and wishes you can use a second verb in the ____________.  The subject of the infinitive is the same as that of the _______________________.</a:t>
            </a:r>
          </a:p>
          <a:p>
            <a:endParaRPr lang="en-US" sz="3600" dirty="0">
              <a:latin typeface="Batang" pitchFamily="18" charset="-127"/>
              <a:ea typeface="Batang" pitchFamily="18" charset="-127"/>
            </a:endParaRPr>
          </a:p>
          <a:p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Por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ejemplo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:  Ella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espera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ir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al cine. </a:t>
            </a:r>
            <a:endParaRPr lang="en-US" sz="36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419600" y="5334000"/>
            <a:ext cx="16002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5334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-Turn Arrow 15"/>
          <p:cNvSpPr/>
          <p:nvPr/>
        </p:nvSpPr>
        <p:spPr>
          <a:xfrm>
            <a:off x="3886200" y="5029200"/>
            <a:ext cx="1219200" cy="304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U-Turn Arrow 16"/>
          <p:cNvSpPr/>
          <p:nvPr/>
        </p:nvSpPr>
        <p:spPr>
          <a:xfrm>
            <a:off x="3733800" y="4876800"/>
            <a:ext cx="2667000" cy="304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If the verb in the ________________ expresses a ________,  ____________  or ______________ AND there is a ________________________, use the ________________ in the _____________</a:t>
            </a:r>
          </a:p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____________________.</a:t>
            </a:r>
          </a:p>
          <a:p>
            <a:endParaRPr lang="en-US" sz="3600" dirty="0">
              <a:latin typeface="Batang" pitchFamily="18" charset="-127"/>
              <a:ea typeface="Batang" pitchFamily="18" charset="-127"/>
            </a:endParaRPr>
          </a:p>
          <a:p>
            <a:r>
              <a:rPr lang="en-US" sz="3600" u="sng" dirty="0" err="1" smtClean="0">
                <a:latin typeface="Batang" pitchFamily="18" charset="-127"/>
                <a:ea typeface="Batang" pitchFamily="18" charset="-127"/>
              </a:rPr>
              <a:t>Por</a:t>
            </a:r>
            <a:r>
              <a:rPr lang="en-US" sz="3600" u="sng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u="sng" dirty="0" err="1" smtClean="0">
                <a:latin typeface="Batang" pitchFamily="18" charset="-127"/>
                <a:ea typeface="Batang" pitchFamily="18" charset="-127"/>
              </a:rPr>
              <a:t>ejemplo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: </a:t>
            </a:r>
          </a:p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Alicia </a:t>
            </a:r>
            <a:r>
              <a:rPr lang="en-US" sz="3600" b="1" dirty="0" err="1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espera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que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Elena _____ al   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museo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. (IR) </a:t>
            </a:r>
            <a:endParaRPr lang="en-US" sz="36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Here are more expressions of wish, suggestion and recommendation… (p. 208)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Aconsejar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</a:t>
            </a:r>
          </a:p>
          <a:p>
            <a:r>
              <a:rPr lang="en-US" sz="3600" dirty="0" smtClean="0"/>
              <a:t>Es </a:t>
            </a:r>
            <a:r>
              <a:rPr lang="en-US" sz="3600" dirty="0" err="1" smtClean="0"/>
              <a:t>mejor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</a:t>
            </a:r>
          </a:p>
          <a:p>
            <a:r>
              <a:rPr lang="en-US" sz="3600" dirty="0" err="1" smtClean="0"/>
              <a:t>Querer</a:t>
            </a:r>
            <a:r>
              <a:rPr lang="en-US" sz="3600" dirty="0" smtClean="0"/>
              <a:t> (</a:t>
            </a:r>
            <a:r>
              <a:rPr lang="en-US" sz="3600" dirty="0" err="1" smtClean="0"/>
              <a:t>ie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</a:t>
            </a:r>
          </a:p>
          <a:p>
            <a:r>
              <a:rPr lang="en-US" sz="3600" dirty="0" err="1" smtClean="0"/>
              <a:t>Recomendar</a:t>
            </a:r>
            <a:r>
              <a:rPr lang="en-US" sz="3600" dirty="0" smtClean="0"/>
              <a:t> (</a:t>
            </a:r>
            <a:r>
              <a:rPr lang="en-US" sz="3600" dirty="0" err="1" smtClean="0"/>
              <a:t>ie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</a:t>
            </a:r>
          </a:p>
          <a:p>
            <a:r>
              <a:rPr lang="en-US" sz="3600" dirty="0" err="1" smtClean="0"/>
              <a:t>Sugerir</a:t>
            </a:r>
            <a:r>
              <a:rPr lang="en-US" sz="3600" dirty="0" smtClean="0"/>
              <a:t> (</a:t>
            </a:r>
            <a:r>
              <a:rPr lang="en-US" sz="3600" dirty="0" err="1" smtClean="0"/>
              <a:t>ie</a:t>
            </a:r>
            <a:r>
              <a:rPr lang="en-US" sz="3600" dirty="0" smtClean="0"/>
              <a:t>)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Ahora</a:t>
            </a:r>
            <a:r>
              <a:rPr lang="en-US" sz="3600" dirty="0" smtClean="0"/>
              <a:t>, </a:t>
            </a:r>
            <a:r>
              <a:rPr lang="en-US" sz="3600" dirty="0" err="1" smtClean="0"/>
              <a:t>hagan</a:t>
            </a:r>
            <a:r>
              <a:rPr lang="en-US" sz="3600" dirty="0" smtClean="0"/>
              <a:t> </a:t>
            </a:r>
            <a:r>
              <a:rPr lang="en-US" sz="3600" dirty="0" err="1" smtClean="0"/>
              <a:t>Uds</a:t>
            </a:r>
            <a:r>
              <a:rPr lang="en-US" sz="3600" dirty="0" smtClean="0"/>
              <a:t>. </a:t>
            </a:r>
            <a:r>
              <a:rPr lang="en-US" sz="3600" dirty="0" err="1" smtClean="0"/>
              <a:t>ejercicio</a:t>
            </a:r>
            <a:r>
              <a:rPr lang="en-US" sz="3600" dirty="0" smtClean="0"/>
              <a:t> #34 en la p. 209</a:t>
            </a:r>
          </a:p>
          <a:p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Enrique _______(</a:t>
            </a:r>
            <a:r>
              <a:rPr lang="en-US" sz="3600" dirty="0" err="1" smtClean="0"/>
              <a:t>querer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todos</a:t>
            </a:r>
            <a:r>
              <a:rPr lang="en-US" sz="3600" dirty="0" smtClean="0"/>
              <a:t> __________(</a:t>
            </a:r>
            <a:r>
              <a:rPr lang="en-US" sz="3600" dirty="0" err="1" smtClean="0"/>
              <a:t>ir</a:t>
            </a:r>
            <a:r>
              <a:rPr lang="en-US" sz="3600" dirty="0" smtClean="0"/>
              <a:t>) a un </a:t>
            </a:r>
            <a:r>
              <a:rPr lang="en-US" sz="3600" dirty="0" err="1" smtClean="0"/>
              <a:t>concierto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err="1" smtClean="0"/>
              <a:t>Yo</a:t>
            </a:r>
            <a:r>
              <a:rPr lang="en-US" sz="3600" dirty="0" smtClean="0"/>
              <a:t> __________(</a:t>
            </a:r>
            <a:r>
              <a:rPr lang="en-US" sz="3600" dirty="0" err="1" smtClean="0"/>
              <a:t>preferir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nosotros</a:t>
            </a:r>
            <a:r>
              <a:rPr lang="en-US" sz="3600" dirty="0" smtClean="0"/>
              <a:t> __________(</a:t>
            </a:r>
            <a:r>
              <a:rPr lang="en-US" sz="3600" dirty="0" err="1" smtClean="0"/>
              <a:t>ver</a:t>
            </a:r>
            <a:r>
              <a:rPr lang="en-US" sz="3600" dirty="0" smtClean="0"/>
              <a:t>)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pelicula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Ana ____________(</a:t>
            </a:r>
            <a:r>
              <a:rPr lang="en-US" sz="3600" dirty="0" err="1" smtClean="0"/>
              <a:t>esperar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alguien</a:t>
            </a:r>
            <a:r>
              <a:rPr lang="en-US" sz="3600" dirty="0" smtClean="0"/>
              <a:t> ___________(</a:t>
            </a:r>
            <a:r>
              <a:rPr lang="en-US" sz="3600" dirty="0" err="1" smtClean="0"/>
              <a:t>querer</a:t>
            </a:r>
            <a:r>
              <a:rPr lang="en-US" sz="3600" dirty="0" smtClean="0"/>
              <a:t>) </a:t>
            </a:r>
            <a:r>
              <a:rPr lang="en-US" sz="3600" dirty="0" err="1" smtClean="0"/>
              <a:t>ir</a:t>
            </a:r>
            <a:r>
              <a:rPr lang="en-US" sz="3600" dirty="0" smtClean="0"/>
              <a:t> al </a:t>
            </a:r>
            <a:r>
              <a:rPr lang="en-US" sz="3600" dirty="0" err="1" smtClean="0"/>
              <a:t>partido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4. Alex ____________(</a:t>
            </a:r>
            <a:r>
              <a:rPr lang="en-US" sz="3600" dirty="0" err="1" smtClean="0"/>
              <a:t>recomendar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los  </a:t>
            </a:r>
            <a:r>
              <a:rPr lang="en-US" sz="3600" dirty="0" err="1" smtClean="0"/>
              <a:t>chicos</a:t>
            </a:r>
            <a:r>
              <a:rPr lang="en-US" sz="3600" dirty="0" smtClean="0"/>
              <a:t> ______________(</a:t>
            </a:r>
            <a:r>
              <a:rPr lang="en-US" sz="3600" dirty="0" err="1" smtClean="0"/>
              <a:t>practicar</a:t>
            </a:r>
            <a:r>
              <a:rPr lang="en-US" sz="3600" dirty="0" smtClean="0"/>
              <a:t>) </a:t>
            </a:r>
            <a:r>
              <a:rPr lang="en-US" sz="3600" dirty="0" err="1" smtClean="0"/>
              <a:t>ciclismo</a:t>
            </a:r>
            <a:r>
              <a:rPr lang="en-US" sz="3600" dirty="0" smtClean="0"/>
              <a:t>. </a:t>
            </a:r>
          </a:p>
          <a:p>
            <a:endParaRPr lang="en-US" sz="3600" dirty="0" smtClean="0"/>
          </a:p>
          <a:p>
            <a:r>
              <a:rPr lang="en-US" sz="3600" dirty="0" smtClean="0"/>
              <a:t> 5. </a:t>
            </a:r>
            <a:r>
              <a:rPr lang="en-US" sz="3600" dirty="0" err="1" smtClean="0"/>
              <a:t>Tú</a:t>
            </a:r>
            <a:r>
              <a:rPr lang="en-US" sz="3600" dirty="0" smtClean="0"/>
              <a:t> _______________(</a:t>
            </a:r>
            <a:r>
              <a:rPr lang="en-US" sz="3600" dirty="0" err="1" smtClean="0"/>
              <a:t>aconsejarnos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todos</a:t>
            </a:r>
            <a:r>
              <a:rPr lang="en-US" sz="3600" dirty="0" smtClean="0"/>
              <a:t> _______________(</a:t>
            </a:r>
            <a:r>
              <a:rPr lang="en-US" sz="3600" dirty="0" err="1" smtClean="0"/>
              <a:t>hacer</a:t>
            </a:r>
            <a:r>
              <a:rPr lang="en-US" sz="3600" dirty="0" smtClean="0"/>
              <a:t>) </a:t>
            </a:r>
            <a:r>
              <a:rPr lang="en-US" sz="3600" dirty="0" err="1" smtClean="0"/>
              <a:t>algo</a:t>
            </a:r>
            <a:r>
              <a:rPr lang="en-US" sz="3600" dirty="0" smtClean="0"/>
              <a:t> </a:t>
            </a:r>
            <a:r>
              <a:rPr lang="en-US" sz="3600" dirty="0" err="1" smtClean="0"/>
              <a:t>juntos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 6. </a:t>
            </a:r>
            <a:r>
              <a:rPr lang="en-US" sz="3600" dirty="0" err="1" smtClean="0"/>
              <a:t>Mamá</a:t>
            </a:r>
            <a:r>
              <a:rPr lang="en-US" sz="3600" dirty="0" smtClean="0"/>
              <a:t> _____________(</a:t>
            </a:r>
            <a:r>
              <a:rPr lang="en-US" sz="3600" dirty="0" err="1" smtClean="0"/>
              <a:t>sugerir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yo</a:t>
            </a:r>
            <a:r>
              <a:rPr lang="en-US" sz="3600" dirty="0" smtClean="0"/>
              <a:t> _____________(</a:t>
            </a:r>
            <a:r>
              <a:rPr lang="en-US" sz="3600" dirty="0" err="1" smtClean="0"/>
              <a:t>estudiar</a:t>
            </a:r>
            <a:r>
              <a:rPr lang="en-US" sz="3600" dirty="0" smtClean="0"/>
              <a:t>) el </a:t>
            </a:r>
            <a:r>
              <a:rPr lang="en-US" sz="3600" dirty="0" err="1" smtClean="0"/>
              <a:t>sábado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Wait!  There are even MORE expressions…</a:t>
            </a:r>
          </a:p>
          <a:p>
            <a:endParaRPr lang="en-US" sz="3600" dirty="0"/>
          </a:p>
          <a:p>
            <a:r>
              <a:rPr lang="en-US" sz="3600" dirty="0" err="1" smtClean="0"/>
              <a:t>Proponer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</a:t>
            </a:r>
          </a:p>
          <a:p>
            <a:r>
              <a:rPr lang="en-US" sz="3600" dirty="0" err="1" smtClean="0"/>
              <a:t>Decir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____________________________</a:t>
            </a:r>
          </a:p>
          <a:p>
            <a:r>
              <a:rPr lang="en-US" sz="3600" dirty="0" err="1" smtClean="0"/>
              <a:t>Necesitar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</a:t>
            </a:r>
          </a:p>
          <a:p>
            <a:r>
              <a:rPr lang="en-US" sz="3600" dirty="0" err="1" smtClean="0"/>
              <a:t>Hace</a:t>
            </a:r>
            <a:r>
              <a:rPr lang="en-US" sz="3600" dirty="0" smtClean="0"/>
              <a:t> </a:t>
            </a:r>
            <a:r>
              <a:rPr lang="en-US" sz="3600" dirty="0" err="1" smtClean="0"/>
              <a:t>falta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</a:t>
            </a:r>
          </a:p>
          <a:p>
            <a:r>
              <a:rPr lang="en-US" sz="3600" dirty="0" smtClean="0"/>
              <a:t>Es </a:t>
            </a:r>
            <a:r>
              <a:rPr lang="en-US" sz="3600" dirty="0" err="1" smtClean="0"/>
              <a:t>importante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</a:t>
            </a:r>
          </a:p>
          <a:p>
            <a:r>
              <a:rPr lang="en-US" sz="3600" dirty="0" smtClean="0"/>
              <a:t>Es </a:t>
            </a:r>
            <a:r>
              <a:rPr lang="en-US" sz="3600" dirty="0" err="1" smtClean="0"/>
              <a:t>necesario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</a:t>
            </a:r>
          </a:p>
          <a:p>
            <a:r>
              <a:rPr lang="en-US" sz="3600" dirty="0" err="1" smtClean="0"/>
              <a:t>Ojalá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____________________________</a:t>
            </a:r>
          </a:p>
          <a:p>
            <a:r>
              <a:rPr lang="en-US" sz="3600" dirty="0" err="1" smtClean="0"/>
              <a:t>Pedir</a:t>
            </a:r>
            <a:r>
              <a:rPr lang="en-US" sz="3600" dirty="0" smtClean="0"/>
              <a:t> (</a:t>
            </a:r>
            <a:r>
              <a:rPr lang="en-US" sz="3600" dirty="0" err="1" smtClean="0"/>
              <a:t>i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 _________________________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31" y="228600"/>
            <a:ext cx="6629400" cy="36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4211" y="3932017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________________		5. </a:t>
            </a:r>
            <a:r>
              <a:rPr lang="en-US" sz="2400" dirty="0"/>
              <a:t>________________</a:t>
            </a:r>
            <a:r>
              <a:rPr lang="en-US" sz="2400" dirty="0" smtClean="0"/>
              <a:t>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________________		6. </a:t>
            </a:r>
            <a:r>
              <a:rPr lang="en-US" sz="2400" dirty="0"/>
              <a:t>________________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________________		7. </a:t>
            </a:r>
            <a:r>
              <a:rPr lang="en-US" sz="2400" dirty="0"/>
              <a:t>________________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________________		8. </a:t>
            </a:r>
            <a:r>
              <a:rPr lang="en-US" sz="2400" dirty="0"/>
              <a:t>________________</a:t>
            </a: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58000" y="12192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37217" y="1524000"/>
            <a:ext cx="457200" cy="296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67500" y="2062891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67500" y="2443891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51417" y="2971800"/>
            <a:ext cx="592183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2286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345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Michele Slais</dc:creator>
  <cp:lastModifiedBy>Temp</cp:lastModifiedBy>
  <cp:revision>22</cp:revision>
  <cp:lastPrinted>2015-05-05T18:27:05Z</cp:lastPrinted>
  <dcterms:created xsi:type="dcterms:W3CDTF">2011-05-09T01:05:29Z</dcterms:created>
  <dcterms:modified xsi:type="dcterms:W3CDTF">2015-05-05T18:27:06Z</dcterms:modified>
</cp:coreProperties>
</file>