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63" r:id="rId3"/>
    <p:sldId id="282" r:id="rId4"/>
    <p:sldId id="264" r:id="rId5"/>
    <p:sldId id="275" r:id="rId6"/>
    <p:sldId id="276" r:id="rId7"/>
    <p:sldId id="273" r:id="rId8"/>
    <p:sldId id="259" r:id="rId9"/>
    <p:sldId id="262" r:id="rId10"/>
    <p:sldId id="257" r:id="rId11"/>
    <p:sldId id="258" r:id="rId12"/>
    <p:sldId id="265" r:id="rId13"/>
    <p:sldId id="266" r:id="rId14"/>
    <p:sldId id="267" r:id="rId15"/>
    <p:sldId id="268" r:id="rId16"/>
    <p:sldId id="271" r:id="rId17"/>
    <p:sldId id="269" r:id="rId18"/>
    <p:sldId id="270" r:id="rId19"/>
    <p:sldId id="272" r:id="rId20"/>
    <p:sldId id="274" r:id="rId21"/>
    <p:sldId id="256" r:id="rId22"/>
    <p:sldId id="277" r:id="rId23"/>
    <p:sldId id="278" r:id="rId24"/>
    <p:sldId id="279" r:id="rId25"/>
    <p:sldId id="261" r:id="rId26"/>
    <p:sldId id="280" r:id="rId27"/>
    <p:sldId id="284" r:id="rId28"/>
    <p:sldId id="286" r:id="rId29"/>
    <p:sldId id="296" r:id="rId30"/>
    <p:sldId id="287" r:id="rId31"/>
    <p:sldId id="294" r:id="rId32"/>
    <p:sldId id="288" r:id="rId33"/>
    <p:sldId id="289" r:id="rId34"/>
    <p:sldId id="291" r:id="rId35"/>
    <p:sldId id="290" r:id="rId36"/>
    <p:sldId id="292" r:id="rId37"/>
    <p:sldId id="293" r:id="rId38"/>
    <p:sldId id="295" r:id="rId39"/>
    <p:sldId id="283" r:id="rId40"/>
    <p:sldId id="28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UY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UY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U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UY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UY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U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00BBBE2-6CC8-473D-B4C3-F684C85F1827}" type="datetimeFigureOut">
              <a:rPr lang="es-UY" smtClean="0"/>
              <a:pPr/>
              <a:t>16/03/2015</a:t>
            </a:fld>
            <a:endParaRPr lang="es-U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UY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77A7CC-7140-497A-B02F-54DC127336AF}" type="slidenum">
              <a:rPr lang="es-UY" smtClean="0"/>
              <a:pPr/>
              <a:t>‹#›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/>
              <a:t>Vocabulario 1</a:t>
            </a:r>
            <a:endParaRPr lang="es-U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Y" dirty="0" smtClean="0"/>
              <a:t>español </a:t>
            </a:r>
            <a:r>
              <a:rPr lang="es-UY" dirty="0"/>
              <a:t>2</a:t>
            </a:r>
            <a:r>
              <a:rPr lang="es-UY" dirty="0" smtClean="0"/>
              <a:t>- capítulo 6</a:t>
            </a:r>
            <a:endParaRPr lang="es-UY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columpiarse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C:\Users\jbenefico\AppData\Local\Microsoft\Windows\Temporary Internet Files\Content.IE5\EB4W4GNH\MC900355307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0400" y="2362200"/>
            <a:ext cx="3096946" cy="328302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8343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swing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compartir los juguetes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Users\jbenefico\AppData\Local\Microsoft\Windows\Temporary Internet Files\Content.IE5\U7S3MCAW\MC900138251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4122926" cy="4495800"/>
          </a:xfrm>
          <a:prstGeom prst="rect">
            <a:avLst/>
          </a:prstGeom>
          <a:noFill/>
        </p:spPr>
      </p:pic>
      <p:pic>
        <p:nvPicPr>
          <p:cNvPr id="1027" name="Picture 3" descr="C:\Users\jbenefico\AppData\Local\Microsoft\Windows\Temporary Internet Files\Content.IE5\BW88O9AO\MC9002375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2924269" cy="1815220"/>
          </a:xfrm>
          <a:prstGeom prst="rect">
            <a:avLst/>
          </a:prstGeom>
          <a:noFill/>
        </p:spPr>
      </p:pic>
      <p:pic>
        <p:nvPicPr>
          <p:cNvPr id="1028" name="Picture 4" descr="C:\Users\jbenefico\AppData\Local\Microsoft\Windows\Temporary Internet Files\Content.IE5\EB4W4GNH\MC9002873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720220"/>
            <a:ext cx="2614943" cy="28910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share toys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hacer travesuras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8195" name="Picture 3" descr="C:\Users\jbenefico\AppData\Local\Microsoft\Windows\Temporary Internet Files\Content.IE5\D4N7EUPE\MC900048586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2590800" cy="238480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play tricks</a:t>
            </a:r>
            <a:endParaRPr lang="es-MX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Top 25 April Fools Day Pranks: 25-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739900"/>
            <a:ext cx="3276600" cy="3276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17" y="1739900"/>
            <a:ext cx="289560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jugar a la casita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9218" name="Picture 2" descr="C:\Users\jbenefico\AppData\Local\Microsoft\Windows\Temporary Internet Files\Content.IE5\EB4W4GNH\MC900232653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09800"/>
            <a:ext cx="3266258" cy="301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play house</a:t>
            </a:r>
            <a:endParaRPr lang="es-MX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t0.gstatic.com/images?q=tbn:ANd9GcTUXjTn7fJRIcUrcNyGcIoMIQUIubMefWcIi7FlqIX-A2IPckXA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752600"/>
            <a:ext cx="3733800" cy="36515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jugar a las damas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0242" name="Picture 2" descr="C:\Users\jbenefico\AppData\Local\Microsoft\Windows\Temporary Internet Files\Content.IE5\D4N7EUPE\MC90015485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524000"/>
            <a:ext cx="4341292" cy="44657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play checkers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jugar al escondite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1266" name="Picture 2" descr="C:\Users\jbenefico\AppData\Local\Microsoft\Windows\Temporary Internet Files\Content.IE5\D4N7EUPE\MC900232525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09800"/>
            <a:ext cx="3889438" cy="33141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play hide and seek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jugar al pilla-pilla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23554" name="Picture 2" descr="http://cmtvarok.files.wordpress.com/2008/05/tag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1475" y="1990725"/>
            <a:ext cx="6096000" cy="37147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play tag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jugar con bloques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2290" name="Picture 2" descr="C:\Users\jbenefico\AppData\Local\Microsoft\Windows\Temporary Internet Files\Content.IE5\EB4W4GNH\MC900245875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757128"/>
            <a:ext cx="4902281" cy="49578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play with blocks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jugar con carritos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3314" name="Picture 2" descr="C:\Users\jbenefico\AppData\Local\Microsoft\Windows\Temporary Internet Files\Content.IE5\U7S3MCAW\MC900138357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39570"/>
            <a:ext cx="4671588" cy="44754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play with cars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Jugar con las láminas 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22529" name="Picture 1" descr="C:\Users\jbenefico\AppData\Local\Microsoft\Windows\Temporary Internet Files\Content.IE5\EB4W4GNH\MP900262968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4911725" cy="3249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2143" y="50292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play with trading cards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fascinar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6146" name="Picture 2" descr="C:\Users\jbenefico\AppData\Local\Microsoft\Windows\Temporary Internet Files\Content.IE5\U7S3MCAW\MC910215923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1575" y="1600200"/>
            <a:ext cx="4495800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love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Jugar con las muñecas 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20481" name="Picture 1" descr="C:\Users\jbenefico\AppData\Local\Microsoft\Windows\Temporary Internet Files\Content.IE5\BW88O9AO\MC900100242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47800"/>
            <a:ext cx="2363559" cy="449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play with dolls</a:t>
            </a:r>
            <a:endParaRPr lang="es-MX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t3.gstatic.com/images?q=tbn:ANd9GcS1zF88rOXXvhfmaNCqangTamzFlwhLz8ke9-qyvE2ZA0zR2ST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00200"/>
            <a:ext cx="3505200" cy="393508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accent5"/>
                </a:solidFill>
              </a:rPr>
              <a:t>Jugar con los animales de peluche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Users\jbenefico\AppData\Local\Microsoft\Windows\Temporary Internet Files\Content.IE5\BW88O9AO\MC900384284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019842"/>
            <a:ext cx="3439211" cy="40093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2143" y="50292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play with stuffed animals</a:t>
            </a:r>
            <a:endParaRPr lang="es-MX" sz="5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t2.gstatic.com/images?q=tbn:ANd9GcQzuOy5omL35pq3pX8hgo2kJrtAmnQJD8ogo7qBkbsoOl_lZZz_h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4090610" cy="289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accent5"/>
                </a:solidFill>
              </a:rPr>
              <a:t>sacar buenas notas/malas notas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7410" name="Picture 2" descr="C:\Users\jbenefico\AppData\Local\Microsoft\Windows\Temporary Internet Files\Content.IE5\D4N7EUPE\MC90015092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09800"/>
            <a:ext cx="3259379" cy="3867635"/>
          </a:xfrm>
          <a:prstGeom prst="rect">
            <a:avLst/>
          </a:prstGeom>
          <a:noFill/>
        </p:spPr>
      </p:pic>
      <p:pic>
        <p:nvPicPr>
          <p:cNvPr id="17411" name="Picture 3" descr="C:\Users\jbenefico\AppData\Local\Microsoft\Windows\Temporary Internet Files\Content.IE5\U7S3MCAW\MC90015092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133600"/>
            <a:ext cx="3200400" cy="3613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5798403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to get good/bad grades</a:t>
            </a:r>
            <a:endParaRPr lang="es-MX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saltar a la cuerda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6385" name="Picture 1" descr="C:\Users\jbenefico\AppData\Local\Microsoft\Windows\Temporary Internet Files\Content.IE5\D4N7EUPE\MC90023664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66984"/>
            <a:ext cx="3584016" cy="442388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jump rope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trepar a los árboles 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5361" name="Picture 1" descr="C:\Users\jbenefico\AppData\Local\Microsoft\Windows\Temporary Internet Files\Content.IE5\U7S3MCAW\MC900232880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64834"/>
            <a:ext cx="3103296" cy="40913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2143" y="578227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climb trees</a:t>
            </a:r>
            <a:endParaRPr lang="es-MX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t2.gstatic.com/images?q=tbn:ANd9GcT7i30JkLFJsuMRjcNEm-WCs0DsBuRtJyhJNZpcNbrxFEEajC6l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1743" y="1676400"/>
            <a:ext cx="3048000" cy="38750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ver los dibujos animados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4098" name="Picture 2" descr="C:\Users\jbenefico\AppData\Local\Microsoft\Windows\Temporary Internet Files\Content.IE5\D4N7EUPE\MC900141135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69951"/>
            <a:ext cx="2646274" cy="357164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9486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cartoons</a:t>
            </a:r>
            <a:endParaRPr lang="es-MX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t1.gstatic.com/images?q=tbn:ANd9GcTkXEApRb2QKcLUIpedsXg4NX5I73XRuARFTGeUgYlRa7LKzaD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057400"/>
            <a:ext cx="3733800" cy="27967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el/la astronauta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4337" name="Picture 1" descr="C:\Users\jbenefico\AppData\Local\Microsoft\Windows\Temporary Internet Files\Content.IE5\D4N7EUPE\MC900383344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676400"/>
            <a:ext cx="4824095" cy="44796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2143" y="57912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astronaut 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EXPRESIONES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153400" cy="2895600"/>
          </a:xfrm>
        </p:spPr>
        <p:txBody>
          <a:bodyPr>
            <a:normAutofit/>
          </a:bodyPr>
          <a:lstStyle/>
          <a:p>
            <a:pPr algn="ctr"/>
            <a:r>
              <a:rPr lang="es-AR" sz="6600" b="1" dirty="0" smtClean="0">
                <a:solidFill>
                  <a:schemeClr val="accent5"/>
                </a:solidFill>
              </a:rPr>
              <a:t>Al contrario</a:t>
            </a:r>
            <a:endParaRPr lang="es-MX" sz="66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724400"/>
            <a:ext cx="8153400" cy="1371600"/>
          </a:xfrm>
        </p:spPr>
        <p:txBody>
          <a:bodyPr>
            <a:normAutofit fontScale="85000" lnSpcReduction="20000"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Not at all! </a:t>
            </a:r>
          </a:p>
          <a:p>
            <a:r>
              <a:rPr lang="en-US" sz="5400" dirty="0" smtClean="0">
                <a:solidFill>
                  <a:srgbClr val="FF0000"/>
                </a:solidFill>
              </a:rPr>
              <a:t>On the contrary…</a:t>
            </a:r>
            <a:endParaRPr lang="es-MX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153400" cy="2895600"/>
          </a:xfrm>
        </p:spPr>
        <p:txBody>
          <a:bodyPr>
            <a:normAutofit/>
          </a:bodyPr>
          <a:lstStyle/>
          <a:p>
            <a:pPr algn="ctr"/>
            <a:r>
              <a:rPr lang="es-AR" sz="4800" b="1" dirty="0">
                <a:solidFill>
                  <a:schemeClr val="accent5"/>
                </a:solidFill>
              </a:rPr>
              <a:t>¿Qué te gustaba hacer cuando tenías...años?</a:t>
            </a:r>
            <a:r>
              <a:rPr lang="es-AR" sz="4800" i="1" dirty="0">
                <a:solidFill>
                  <a:schemeClr val="accent5"/>
                </a:solidFill>
              </a:rPr>
              <a:t> </a:t>
            </a:r>
            <a:endParaRPr lang="es-MX" sz="48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724400"/>
            <a:ext cx="81534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What did you like to do when you were ___ years old?</a:t>
            </a:r>
            <a:endParaRPr lang="es-MX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675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5"/>
                </a:solidFill>
              </a:rPr>
              <a:t>fastidiar</a:t>
            </a:r>
            <a:endParaRPr lang="en-US" b="1" dirty="0">
              <a:solidFill>
                <a:schemeClr val="accent5"/>
              </a:solidFill>
            </a:endParaRPr>
          </a:p>
        </p:txBody>
      </p:sp>
      <p:pic>
        <p:nvPicPr>
          <p:cNvPr id="1026" name="Picture 2" descr="C:\Documents and Settings\mriccio\Local Settings\Temporary Internet Files\Content.IE5\53G6KE7P\MC910217363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133600"/>
            <a:ext cx="5196585" cy="3124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bother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Answers….</a:t>
            </a:r>
            <a:endParaRPr lang="es-MX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613648" cy="5029200"/>
          </a:xfrm>
        </p:spPr>
        <p:txBody>
          <a:bodyPr>
            <a:noAutofit/>
          </a:bodyPr>
          <a:lstStyle/>
          <a:p>
            <a:r>
              <a:rPr lang="es-AR" sz="4000" dirty="0"/>
              <a:t>Cuando tenía _</a:t>
            </a:r>
            <a:r>
              <a:rPr lang="es-AR" sz="4000" u="sng" dirty="0"/>
              <a:t>#</a:t>
            </a:r>
            <a:r>
              <a:rPr lang="es-AR" sz="4000" dirty="0"/>
              <a:t>_ años me gustaba +</a:t>
            </a:r>
            <a:r>
              <a:rPr lang="es-AR" sz="4000" dirty="0" smtClean="0"/>
              <a:t>infinitivo</a:t>
            </a:r>
            <a:endParaRPr lang="es-AR" sz="4000" dirty="0"/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When I was ___ years old I used to like </a:t>
            </a:r>
            <a:r>
              <a:rPr lang="en-US" sz="3600" b="1" u="sng" dirty="0" smtClean="0">
                <a:solidFill>
                  <a:srgbClr val="FF0000"/>
                </a:solidFill>
              </a:rPr>
              <a:t>infinitive</a:t>
            </a:r>
            <a:endParaRPr lang="es-MX" sz="3600" b="1" dirty="0">
              <a:solidFill>
                <a:srgbClr val="FF0000"/>
              </a:solidFill>
            </a:endParaRPr>
          </a:p>
          <a:p>
            <a:r>
              <a:rPr lang="es-AR" sz="4000" dirty="0"/>
              <a:t>De pequeño(a) me gustaba + </a:t>
            </a:r>
            <a:r>
              <a:rPr lang="es-AR" sz="4000" dirty="0" smtClean="0"/>
              <a:t>infinitivo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When I was little I used to like </a:t>
            </a:r>
            <a:r>
              <a:rPr lang="en-US" sz="3600" b="1" u="sng" dirty="0" smtClean="0">
                <a:solidFill>
                  <a:srgbClr val="FF0000"/>
                </a:solidFill>
              </a:rPr>
              <a:t>infinitive</a:t>
            </a:r>
            <a:endParaRPr lang="es-MX" sz="3600" b="1" dirty="0">
              <a:solidFill>
                <a:srgbClr val="FF0000"/>
              </a:solidFill>
            </a:endParaRPr>
          </a:p>
          <a:p>
            <a:pPr lvl="1"/>
            <a:endParaRPr lang="es-MX" sz="3600" dirty="0"/>
          </a:p>
        </p:txBody>
      </p:sp>
      <p:sp>
        <p:nvSpPr>
          <p:cNvPr id="10" name="SMARTInkShape-11"/>
          <p:cNvSpPr/>
          <p:nvPr/>
        </p:nvSpPr>
        <p:spPr>
          <a:xfrm>
            <a:off x="2682240" y="3352901"/>
            <a:ext cx="220837" cy="662840"/>
          </a:xfrm>
          <a:custGeom>
            <a:avLst/>
            <a:gdLst/>
            <a:ahLst/>
            <a:cxnLst/>
            <a:rect l="0" t="0" r="0" b="0"/>
            <a:pathLst>
              <a:path w="220837" h="662840">
                <a:moveTo>
                  <a:pt x="22860" y="15139"/>
                </a:moveTo>
                <a:lnTo>
                  <a:pt x="22860" y="8578"/>
                </a:lnTo>
                <a:lnTo>
                  <a:pt x="29421" y="1051"/>
                </a:lnTo>
                <a:lnTo>
                  <a:pt x="36948" y="0"/>
                </a:lnTo>
                <a:lnTo>
                  <a:pt x="55982" y="17814"/>
                </a:lnTo>
                <a:lnTo>
                  <a:pt x="84493" y="55700"/>
                </a:lnTo>
                <a:lnTo>
                  <a:pt x="109309" y="87273"/>
                </a:lnTo>
                <a:lnTo>
                  <a:pt x="129557" y="120765"/>
                </a:lnTo>
                <a:lnTo>
                  <a:pt x="149863" y="156136"/>
                </a:lnTo>
                <a:lnTo>
                  <a:pt x="165101" y="185703"/>
                </a:lnTo>
                <a:lnTo>
                  <a:pt x="180340" y="215913"/>
                </a:lnTo>
                <a:lnTo>
                  <a:pt x="195580" y="250358"/>
                </a:lnTo>
                <a:lnTo>
                  <a:pt x="206775" y="283330"/>
                </a:lnTo>
                <a:lnTo>
                  <a:pt x="215454" y="314548"/>
                </a:lnTo>
                <a:lnTo>
                  <a:pt x="219343" y="349292"/>
                </a:lnTo>
                <a:lnTo>
                  <a:pt x="220495" y="378307"/>
                </a:lnTo>
                <a:lnTo>
                  <a:pt x="220836" y="407036"/>
                </a:lnTo>
                <a:lnTo>
                  <a:pt x="216892" y="436998"/>
                </a:lnTo>
                <a:lnTo>
                  <a:pt x="207974" y="471379"/>
                </a:lnTo>
                <a:lnTo>
                  <a:pt x="198060" y="502630"/>
                </a:lnTo>
                <a:lnTo>
                  <a:pt x="192167" y="517128"/>
                </a:lnTo>
                <a:lnTo>
                  <a:pt x="178482" y="534811"/>
                </a:lnTo>
                <a:lnTo>
                  <a:pt x="142010" y="566229"/>
                </a:lnTo>
                <a:lnTo>
                  <a:pt x="104900" y="591554"/>
                </a:lnTo>
                <a:lnTo>
                  <a:pt x="81713" y="607710"/>
                </a:lnTo>
                <a:lnTo>
                  <a:pt x="47523" y="627174"/>
                </a:lnTo>
                <a:lnTo>
                  <a:pt x="33031" y="636571"/>
                </a:lnTo>
                <a:lnTo>
                  <a:pt x="21264" y="639816"/>
                </a:lnTo>
                <a:lnTo>
                  <a:pt x="19256" y="641564"/>
                </a:lnTo>
                <a:lnTo>
                  <a:pt x="11988" y="650452"/>
                </a:lnTo>
                <a:lnTo>
                  <a:pt x="7304" y="653100"/>
                </a:lnTo>
                <a:lnTo>
                  <a:pt x="4869" y="653806"/>
                </a:lnTo>
                <a:lnTo>
                  <a:pt x="3246" y="655124"/>
                </a:lnTo>
                <a:lnTo>
                  <a:pt x="7" y="662818"/>
                </a:lnTo>
                <a:lnTo>
                  <a:pt x="0" y="662839"/>
                </a:lnTo>
                <a:lnTo>
                  <a:pt x="0" y="655312"/>
                </a:lnTo>
                <a:lnTo>
                  <a:pt x="6561" y="655227"/>
                </a:lnTo>
                <a:lnTo>
                  <a:pt x="0" y="6552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ARTInkShape-12"/>
          <p:cNvSpPr/>
          <p:nvPr/>
        </p:nvSpPr>
        <p:spPr>
          <a:xfrm>
            <a:off x="633756" y="3348637"/>
            <a:ext cx="189205" cy="484224"/>
          </a:xfrm>
          <a:custGeom>
            <a:avLst/>
            <a:gdLst/>
            <a:ahLst/>
            <a:cxnLst/>
            <a:rect l="0" t="0" r="0" b="0"/>
            <a:pathLst>
              <a:path w="189205" h="484224">
                <a:moveTo>
                  <a:pt x="189204" y="19403"/>
                </a:moveTo>
                <a:lnTo>
                  <a:pt x="185159" y="15358"/>
                </a:lnTo>
                <a:lnTo>
                  <a:pt x="184814" y="14166"/>
                </a:lnTo>
                <a:lnTo>
                  <a:pt x="185431" y="13372"/>
                </a:lnTo>
                <a:lnTo>
                  <a:pt x="186688" y="12842"/>
                </a:lnTo>
                <a:lnTo>
                  <a:pt x="187527" y="11642"/>
                </a:lnTo>
                <a:lnTo>
                  <a:pt x="188983" y="5315"/>
                </a:lnTo>
                <a:lnTo>
                  <a:pt x="189139" y="459"/>
                </a:lnTo>
                <a:lnTo>
                  <a:pt x="188314" y="0"/>
                </a:lnTo>
                <a:lnTo>
                  <a:pt x="186917" y="542"/>
                </a:lnTo>
                <a:lnTo>
                  <a:pt x="182637" y="3448"/>
                </a:lnTo>
                <a:lnTo>
                  <a:pt x="175709" y="4868"/>
                </a:lnTo>
                <a:lnTo>
                  <a:pt x="155957" y="16301"/>
                </a:lnTo>
                <a:lnTo>
                  <a:pt x="145863" y="20177"/>
                </a:lnTo>
                <a:lnTo>
                  <a:pt x="115104" y="44195"/>
                </a:lnTo>
                <a:lnTo>
                  <a:pt x="84741" y="77936"/>
                </a:lnTo>
                <a:lnTo>
                  <a:pt x="59621" y="111527"/>
                </a:lnTo>
                <a:lnTo>
                  <a:pt x="39336" y="141458"/>
                </a:lnTo>
                <a:lnTo>
                  <a:pt x="24259" y="177067"/>
                </a:lnTo>
                <a:lnTo>
                  <a:pt x="10368" y="209437"/>
                </a:lnTo>
                <a:lnTo>
                  <a:pt x="3078" y="244336"/>
                </a:lnTo>
                <a:lnTo>
                  <a:pt x="0" y="273822"/>
                </a:lnTo>
                <a:lnTo>
                  <a:pt x="4197" y="308043"/>
                </a:lnTo>
                <a:lnTo>
                  <a:pt x="7387" y="332397"/>
                </a:lnTo>
                <a:lnTo>
                  <a:pt x="20520" y="368280"/>
                </a:lnTo>
                <a:lnTo>
                  <a:pt x="27026" y="383586"/>
                </a:lnTo>
                <a:lnTo>
                  <a:pt x="45844" y="416606"/>
                </a:lnTo>
                <a:lnTo>
                  <a:pt x="53804" y="426796"/>
                </a:lnTo>
                <a:lnTo>
                  <a:pt x="65548" y="439550"/>
                </a:lnTo>
                <a:lnTo>
                  <a:pt x="72439" y="448282"/>
                </a:lnTo>
                <a:lnTo>
                  <a:pt x="95915" y="467364"/>
                </a:lnTo>
                <a:lnTo>
                  <a:pt x="99200" y="468263"/>
                </a:lnTo>
                <a:lnTo>
                  <a:pt x="105384" y="468983"/>
                </a:lnTo>
                <a:lnTo>
                  <a:pt x="105384" y="476289"/>
                </a:lnTo>
                <a:lnTo>
                  <a:pt x="113004" y="48422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87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Answers continued…</a:t>
            </a:r>
            <a:endParaRPr lang="es-MX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sz="3600" dirty="0"/>
              <a:t>Me fascinaba + </a:t>
            </a:r>
            <a:r>
              <a:rPr lang="es-AR" sz="3600" dirty="0" smtClean="0"/>
              <a:t>infinitivo</a:t>
            </a:r>
            <a:endParaRPr lang="es-AR" sz="3600" dirty="0"/>
          </a:p>
          <a:p>
            <a:pPr lvl="1"/>
            <a:r>
              <a:rPr lang="es-AR" sz="3200" b="1" dirty="0">
                <a:solidFill>
                  <a:srgbClr val="FF0000"/>
                </a:solidFill>
              </a:rPr>
              <a:t>I </a:t>
            </a:r>
            <a:r>
              <a:rPr lang="es-AR" sz="3200" b="1" dirty="0" err="1">
                <a:solidFill>
                  <a:srgbClr val="FF0000"/>
                </a:solidFill>
              </a:rPr>
              <a:t>used</a:t>
            </a:r>
            <a:r>
              <a:rPr lang="es-AR" sz="3200" b="1" dirty="0">
                <a:solidFill>
                  <a:srgbClr val="FF0000"/>
                </a:solidFill>
              </a:rPr>
              <a:t> </a:t>
            </a:r>
            <a:r>
              <a:rPr lang="es-AR" sz="3200" b="1" dirty="0" err="1">
                <a:solidFill>
                  <a:srgbClr val="FF0000"/>
                </a:solidFill>
              </a:rPr>
              <a:t>to</a:t>
            </a:r>
            <a:r>
              <a:rPr lang="es-AR" sz="3200" b="1" dirty="0">
                <a:solidFill>
                  <a:srgbClr val="FF0000"/>
                </a:solidFill>
              </a:rPr>
              <a:t> </a:t>
            </a:r>
            <a:r>
              <a:rPr lang="es-AR" sz="3200" b="1" dirty="0" err="1">
                <a:solidFill>
                  <a:srgbClr val="FF0000"/>
                </a:solidFill>
              </a:rPr>
              <a:t>love</a:t>
            </a:r>
            <a:r>
              <a:rPr lang="es-AR" sz="3200" b="1" dirty="0">
                <a:solidFill>
                  <a:srgbClr val="FF0000"/>
                </a:solidFill>
              </a:rPr>
              <a:t> </a:t>
            </a:r>
            <a:r>
              <a:rPr lang="es-AR" sz="3200" b="1" u="sng" dirty="0" err="1">
                <a:solidFill>
                  <a:srgbClr val="FF0000"/>
                </a:solidFill>
              </a:rPr>
              <a:t>infinitive</a:t>
            </a:r>
            <a:endParaRPr lang="es-AR" sz="3200" b="1" dirty="0">
              <a:solidFill>
                <a:srgbClr val="FF0000"/>
              </a:solidFill>
            </a:endParaRPr>
          </a:p>
          <a:p>
            <a:r>
              <a:rPr lang="es-AR" sz="3600" dirty="0"/>
              <a:t>Odiaba + </a:t>
            </a:r>
            <a:r>
              <a:rPr lang="es-AR" sz="3600" dirty="0" smtClean="0"/>
              <a:t>infinitivo</a:t>
            </a:r>
            <a:endParaRPr lang="es-AR" sz="3600" dirty="0"/>
          </a:p>
          <a:p>
            <a:pPr lvl="1"/>
            <a:r>
              <a:rPr lang="es-AR" sz="3200" b="1" dirty="0">
                <a:solidFill>
                  <a:srgbClr val="FF0000"/>
                </a:solidFill>
              </a:rPr>
              <a:t>I </a:t>
            </a:r>
            <a:r>
              <a:rPr lang="es-AR" sz="3200" b="1" dirty="0" err="1">
                <a:solidFill>
                  <a:srgbClr val="FF0000"/>
                </a:solidFill>
              </a:rPr>
              <a:t>used</a:t>
            </a:r>
            <a:r>
              <a:rPr lang="es-AR" sz="3200" b="1" dirty="0">
                <a:solidFill>
                  <a:srgbClr val="FF0000"/>
                </a:solidFill>
              </a:rPr>
              <a:t> </a:t>
            </a:r>
            <a:r>
              <a:rPr lang="es-AR" sz="3200" b="1" dirty="0" err="1">
                <a:solidFill>
                  <a:srgbClr val="FF0000"/>
                </a:solidFill>
              </a:rPr>
              <a:t>to</a:t>
            </a:r>
            <a:r>
              <a:rPr lang="es-AR" sz="3200" b="1" dirty="0">
                <a:solidFill>
                  <a:srgbClr val="FF0000"/>
                </a:solidFill>
              </a:rPr>
              <a:t> </a:t>
            </a:r>
            <a:r>
              <a:rPr lang="es-AR" sz="3200" b="1" dirty="0" err="1">
                <a:solidFill>
                  <a:srgbClr val="FF0000"/>
                </a:solidFill>
              </a:rPr>
              <a:t>hate</a:t>
            </a:r>
            <a:r>
              <a:rPr lang="es-AR" sz="3200" b="1" dirty="0">
                <a:solidFill>
                  <a:srgbClr val="FF0000"/>
                </a:solidFill>
              </a:rPr>
              <a:t> </a:t>
            </a:r>
            <a:r>
              <a:rPr lang="es-AR" sz="3200" b="1" u="sng" dirty="0" err="1">
                <a:solidFill>
                  <a:srgbClr val="FF0000"/>
                </a:solidFill>
              </a:rPr>
              <a:t>infinitive</a:t>
            </a:r>
            <a:endParaRPr lang="es-AR" sz="3200" b="1" dirty="0">
              <a:solidFill>
                <a:srgbClr val="FF0000"/>
              </a:solidFill>
            </a:endParaRPr>
          </a:p>
          <a:p>
            <a:r>
              <a:rPr lang="es-AR" sz="3600" dirty="0"/>
              <a:t>Me molestaba/fastidiaba + </a:t>
            </a:r>
            <a:r>
              <a:rPr lang="es-AR" sz="3600" dirty="0" smtClean="0"/>
              <a:t>infinitivo</a:t>
            </a:r>
            <a:endParaRPr lang="es-AR" sz="3600" dirty="0"/>
          </a:p>
          <a:p>
            <a:pPr lvl="1"/>
            <a:r>
              <a:rPr lang="es-AR" sz="3200" b="1" dirty="0" err="1" smtClean="0">
                <a:solidFill>
                  <a:srgbClr val="FF0000"/>
                </a:solidFill>
              </a:rPr>
              <a:t>It</a:t>
            </a:r>
            <a:r>
              <a:rPr lang="es-AR" sz="3200" b="1" dirty="0" smtClean="0">
                <a:solidFill>
                  <a:srgbClr val="FF0000"/>
                </a:solidFill>
              </a:rPr>
              <a:t> </a:t>
            </a:r>
            <a:r>
              <a:rPr lang="es-AR" sz="3200" b="1" dirty="0" err="1">
                <a:solidFill>
                  <a:srgbClr val="FF0000"/>
                </a:solidFill>
              </a:rPr>
              <a:t>used</a:t>
            </a:r>
            <a:r>
              <a:rPr lang="es-AR" sz="3200" b="1" dirty="0">
                <a:solidFill>
                  <a:srgbClr val="FF0000"/>
                </a:solidFill>
              </a:rPr>
              <a:t> </a:t>
            </a:r>
            <a:r>
              <a:rPr lang="es-AR" sz="3200" b="1" dirty="0" err="1">
                <a:solidFill>
                  <a:srgbClr val="FF0000"/>
                </a:solidFill>
              </a:rPr>
              <a:t>to</a:t>
            </a:r>
            <a:r>
              <a:rPr lang="es-AR" sz="3200" b="1" dirty="0">
                <a:solidFill>
                  <a:srgbClr val="FF0000"/>
                </a:solidFill>
              </a:rPr>
              <a:t> </a:t>
            </a:r>
            <a:r>
              <a:rPr lang="es-AR" sz="3200" b="1" dirty="0" err="1">
                <a:solidFill>
                  <a:srgbClr val="FF0000"/>
                </a:solidFill>
              </a:rPr>
              <a:t>bother</a:t>
            </a:r>
            <a:r>
              <a:rPr lang="es-AR" sz="3200" b="1" dirty="0">
                <a:solidFill>
                  <a:srgbClr val="FF0000"/>
                </a:solidFill>
              </a:rPr>
              <a:t> me </a:t>
            </a:r>
            <a:r>
              <a:rPr lang="es-AR" sz="3200" b="1" u="sng" dirty="0" err="1">
                <a:solidFill>
                  <a:srgbClr val="FF0000"/>
                </a:solidFill>
              </a:rPr>
              <a:t>infinitive</a:t>
            </a:r>
            <a:endParaRPr lang="es-AR" sz="3200" b="1" dirty="0">
              <a:solidFill>
                <a:srgbClr val="FF0000"/>
              </a:solidFill>
            </a:endParaRP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445515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153400" cy="28956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600" b="1" dirty="0">
                <a:solidFill>
                  <a:schemeClr val="accent5"/>
                </a:solidFill>
              </a:rPr>
              <a:t>¿Te llevabas bien con tus hermanos?</a:t>
            </a:r>
            <a:endParaRPr lang="es-MX" sz="66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724400"/>
            <a:ext cx="8153400" cy="1371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Did you get along well with your siblings?</a:t>
            </a:r>
            <a:endParaRPr lang="es-MX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81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Answers…</a:t>
            </a:r>
            <a:endParaRPr lang="es-MX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s-AR" sz="4000" dirty="0"/>
              <a:t>Nos llevábamos </a:t>
            </a:r>
            <a:r>
              <a:rPr lang="es-AR" sz="4000" dirty="0" smtClean="0"/>
              <a:t>bien</a:t>
            </a:r>
          </a:p>
          <a:p>
            <a:pPr lvl="1"/>
            <a:r>
              <a:rPr lang="es-AR" sz="3600" b="1" dirty="0" err="1" smtClean="0">
                <a:solidFill>
                  <a:srgbClr val="FF0000"/>
                </a:solidFill>
              </a:rPr>
              <a:t>We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used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to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get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along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well</a:t>
            </a:r>
            <a:endParaRPr lang="es-AR" sz="3600" b="1" dirty="0" smtClean="0">
              <a:solidFill>
                <a:srgbClr val="FF0000"/>
              </a:solidFill>
            </a:endParaRPr>
          </a:p>
          <a:p>
            <a:r>
              <a:rPr lang="es-AR" sz="4000" dirty="0"/>
              <a:t>Me fastidiaba estar con </a:t>
            </a:r>
            <a:r>
              <a:rPr lang="es-AR" sz="4000" dirty="0" smtClean="0"/>
              <a:t>ellos</a:t>
            </a:r>
          </a:p>
          <a:p>
            <a:pPr lvl="1"/>
            <a:r>
              <a:rPr lang="es-AR" sz="3600" b="1" dirty="0" err="1" smtClean="0">
                <a:solidFill>
                  <a:srgbClr val="FF0000"/>
                </a:solidFill>
              </a:rPr>
              <a:t>It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bothered</a:t>
            </a:r>
            <a:r>
              <a:rPr lang="es-AR" sz="3600" b="1" dirty="0" smtClean="0">
                <a:solidFill>
                  <a:srgbClr val="FF0000"/>
                </a:solidFill>
              </a:rPr>
              <a:t> me </a:t>
            </a:r>
            <a:r>
              <a:rPr lang="es-AR" sz="3600" b="1" dirty="0" err="1" smtClean="0">
                <a:solidFill>
                  <a:srgbClr val="FF0000"/>
                </a:solidFill>
              </a:rPr>
              <a:t>to</a:t>
            </a:r>
            <a:r>
              <a:rPr lang="es-AR" sz="3600" b="1" dirty="0" smtClean="0">
                <a:solidFill>
                  <a:srgbClr val="FF0000"/>
                </a:solidFill>
              </a:rPr>
              <a:t> be </a:t>
            </a:r>
            <a:r>
              <a:rPr lang="es-AR" sz="3600" b="1" dirty="0" err="1" smtClean="0">
                <a:solidFill>
                  <a:srgbClr val="FF0000"/>
                </a:solidFill>
              </a:rPr>
              <a:t>with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them</a:t>
            </a:r>
            <a:r>
              <a:rPr lang="es-AR" sz="3600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s-AR" sz="4000" dirty="0"/>
              <a:t>Nos peleábamos todos los </a:t>
            </a:r>
            <a:r>
              <a:rPr lang="es-AR" sz="4000" dirty="0" smtClean="0"/>
              <a:t>días</a:t>
            </a:r>
          </a:p>
          <a:p>
            <a:pPr lvl="1"/>
            <a:r>
              <a:rPr lang="es-AR" sz="3600" b="1" dirty="0" err="1" smtClean="0">
                <a:solidFill>
                  <a:srgbClr val="FF0000"/>
                </a:solidFill>
              </a:rPr>
              <a:t>We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used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to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fight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every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day</a:t>
            </a:r>
            <a:r>
              <a:rPr lang="es-AR" sz="3600" b="1" dirty="0" smtClean="0">
                <a:solidFill>
                  <a:srgbClr val="FF0000"/>
                </a:solidFill>
              </a:rPr>
              <a:t>.</a:t>
            </a:r>
            <a:endParaRPr lang="es-MX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90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160020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AR" sz="6600" b="1" dirty="0">
                <a:solidFill>
                  <a:schemeClr val="accent5"/>
                </a:solidFill>
              </a:rPr>
              <a:t>¿Con qué soñabas?</a:t>
            </a:r>
            <a:endParaRPr lang="es-MX" sz="66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0" y="2743200"/>
            <a:ext cx="8153400" cy="13716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What did you used to dream about being?</a:t>
            </a:r>
            <a:endParaRPr lang="es-MX" sz="5400" dirty="0">
              <a:solidFill>
                <a:srgbClr val="FF0000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601133" y="4114800"/>
            <a:ext cx="8153400" cy="1143000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6600" b="1" dirty="0">
                <a:solidFill>
                  <a:schemeClr val="accent5"/>
                </a:solidFill>
              </a:rPr>
              <a:t>¿Qué querías ser? </a:t>
            </a:r>
            <a:endParaRPr lang="es-MX" sz="6600" dirty="0">
              <a:solidFill>
                <a:schemeClr val="accent5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01133" y="5181600"/>
            <a:ext cx="81534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What did you used to want to be?</a:t>
            </a:r>
            <a:endParaRPr lang="es-MX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6367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1" build="allAtOnce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Answers…</a:t>
            </a:r>
            <a:endParaRPr lang="es-MX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sz="4000" dirty="0"/>
              <a:t>Soñaba con ser +</a:t>
            </a:r>
            <a:r>
              <a:rPr lang="es-AR" sz="4000" dirty="0" err="1"/>
              <a:t>profession</a:t>
            </a:r>
            <a:r>
              <a:rPr lang="es-AR" sz="4000" dirty="0"/>
              <a:t> </a:t>
            </a:r>
            <a:endParaRPr lang="es-AR" sz="4000" dirty="0" smtClean="0"/>
          </a:p>
          <a:p>
            <a:pPr lvl="1"/>
            <a:r>
              <a:rPr lang="es-AR" sz="3600" b="1" dirty="0" smtClean="0">
                <a:solidFill>
                  <a:srgbClr val="FF0000"/>
                </a:solidFill>
              </a:rPr>
              <a:t>I </a:t>
            </a:r>
            <a:r>
              <a:rPr lang="es-AR" sz="3600" b="1" dirty="0" err="1" smtClean="0">
                <a:solidFill>
                  <a:srgbClr val="FF0000"/>
                </a:solidFill>
              </a:rPr>
              <a:t>used</a:t>
            </a:r>
            <a:r>
              <a:rPr lang="es-AR" sz="3600" b="1" dirty="0" smtClean="0">
                <a:solidFill>
                  <a:srgbClr val="FF0000"/>
                </a:solidFill>
              </a:rPr>
              <a:t> to </a:t>
            </a:r>
            <a:r>
              <a:rPr lang="es-AR" sz="3600" b="1" dirty="0" err="1" smtClean="0">
                <a:solidFill>
                  <a:srgbClr val="FF0000"/>
                </a:solidFill>
              </a:rPr>
              <a:t>dream</a:t>
            </a:r>
            <a:r>
              <a:rPr lang="es-AR" sz="3600" b="1" dirty="0" smtClean="0">
                <a:solidFill>
                  <a:srgbClr val="FF0000"/>
                </a:solidFill>
              </a:rPr>
              <a:t> of  </a:t>
            </a:r>
            <a:r>
              <a:rPr lang="es-AR" sz="3600" b="1" dirty="0" err="1" smtClean="0">
                <a:solidFill>
                  <a:srgbClr val="FF0000"/>
                </a:solidFill>
              </a:rPr>
              <a:t>being</a:t>
            </a:r>
            <a:r>
              <a:rPr lang="es-AR" sz="3600" b="1" dirty="0" smtClean="0">
                <a:solidFill>
                  <a:srgbClr val="FF0000"/>
                </a:solidFill>
              </a:rPr>
              <a:t> a </a:t>
            </a:r>
            <a:r>
              <a:rPr lang="es-AR" sz="3600" b="1" u="sng" dirty="0" err="1" smtClean="0">
                <a:solidFill>
                  <a:srgbClr val="FF0000"/>
                </a:solidFill>
              </a:rPr>
              <a:t>profession</a:t>
            </a:r>
            <a:endParaRPr lang="es-AR" sz="3600" b="1" dirty="0" smtClean="0">
              <a:solidFill>
                <a:srgbClr val="FF0000"/>
              </a:solidFill>
            </a:endParaRPr>
          </a:p>
          <a:p>
            <a:r>
              <a:rPr lang="es-AR" sz="4000" dirty="0"/>
              <a:t>De pequeño(a) quería ser + </a:t>
            </a:r>
            <a:r>
              <a:rPr lang="es-AR" sz="4000" dirty="0" err="1" smtClean="0"/>
              <a:t>profession</a:t>
            </a:r>
            <a:endParaRPr lang="es-AR" sz="4000" dirty="0" smtClean="0"/>
          </a:p>
          <a:p>
            <a:pPr lvl="1"/>
            <a:r>
              <a:rPr lang="es-AR" sz="3600" b="1" dirty="0" err="1" smtClean="0">
                <a:solidFill>
                  <a:srgbClr val="FF0000"/>
                </a:solidFill>
              </a:rPr>
              <a:t>When</a:t>
            </a:r>
            <a:r>
              <a:rPr lang="es-AR" sz="3600" b="1" dirty="0" smtClean="0">
                <a:solidFill>
                  <a:srgbClr val="FF0000"/>
                </a:solidFill>
              </a:rPr>
              <a:t> I </a:t>
            </a:r>
            <a:r>
              <a:rPr lang="es-AR" sz="3600" b="1" dirty="0" err="1" smtClean="0">
                <a:solidFill>
                  <a:srgbClr val="FF0000"/>
                </a:solidFill>
              </a:rPr>
              <a:t>was</a:t>
            </a:r>
            <a:r>
              <a:rPr lang="es-AR" sz="3600" b="1" dirty="0" smtClean="0">
                <a:solidFill>
                  <a:srgbClr val="FF0000"/>
                </a:solidFill>
              </a:rPr>
              <a:t> </a:t>
            </a:r>
            <a:r>
              <a:rPr lang="es-AR" sz="3600" b="1" dirty="0" err="1" smtClean="0">
                <a:solidFill>
                  <a:srgbClr val="FF0000"/>
                </a:solidFill>
              </a:rPr>
              <a:t>little</a:t>
            </a:r>
            <a:r>
              <a:rPr lang="es-AR" sz="3600" b="1" dirty="0" smtClean="0">
                <a:solidFill>
                  <a:srgbClr val="FF0000"/>
                </a:solidFill>
              </a:rPr>
              <a:t> I </a:t>
            </a:r>
            <a:r>
              <a:rPr lang="es-AR" sz="3600" b="1" dirty="0" err="1" smtClean="0">
                <a:solidFill>
                  <a:srgbClr val="FF0000"/>
                </a:solidFill>
              </a:rPr>
              <a:t>used</a:t>
            </a:r>
            <a:r>
              <a:rPr lang="es-AR" sz="3600" b="1" dirty="0" smtClean="0">
                <a:solidFill>
                  <a:srgbClr val="FF0000"/>
                </a:solidFill>
              </a:rPr>
              <a:t> to </a:t>
            </a:r>
            <a:r>
              <a:rPr lang="es-AR" sz="3600" b="1" dirty="0" err="1" smtClean="0">
                <a:solidFill>
                  <a:srgbClr val="FF0000"/>
                </a:solidFill>
              </a:rPr>
              <a:t>want</a:t>
            </a:r>
            <a:r>
              <a:rPr lang="es-AR" sz="3600" b="1" dirty="0" smtClean="0">
                <a:solidFill>
                  <a:srgbClr val="FF0000"/>
                </a:solidFill>
              </a:rPr>
              <a:t> to be a </a:t>
            </a:r>
            <a:r>
              <a:rPr lang="es-AR" sz="3600" b="1" u="sng" dirty="0" err="1" smtClean="0">
                <a:solidFill>
                  <a:srgbClr val="FF0000"/>
                </a:solidFill>
              </a:rPr>
              <a:t>profession</a:t>
            </a:r>
            <a:endParaRPr lang="es-MX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260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00200"/>
            <a:ext cx="8153400" cy="2895600"/>
          </a:xfrm>
        </p:spPr>
        <p:txBody>
          <a:bodyPr>
            <a:normAutofit/>
          </a:bodyPr>
          <a:lstStyle/>
          <a:p>
            <a:pPr algn="ctr"/>
            <a:r>
              <a:rPr lang="es-AR" sz="6600" b="1" dirty="0">
                <a:solidFill>
                  <a:schemeClr val="accent5"/>
                </a:solidFill>
              </a:rPr>
              <a:t>¿Qué hacías de niño(a)? </a:t>
            </a:r>
            <a:endParaRPr lang="es-MX" sz="6600" dirty="0">
              <a:solidFill>
                <a:schemeClr val="accent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4724400"/>
            <a:ext cx="81534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What did you used to do when you were a little boy/girl?</a:t>
            </a:r>
            <a:endParaRPr lang="es-MX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97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Answers…</a:t>
            </a:r>
            <a:endParaRPr lang="es-MX" b="1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AR" sz="4400" dirty="0"/>
              <a:t>Solía + </a:t>
            </a:r>
            <a:r>
              <a:rPr lang="es-AR" sz="4400" dirty="0" err="1" smtClean="0"/>
              <a:t>infintive</a:t>
            </a:r>
            <a:endParaRPr lang="es-AR" sz="4400" dirty="0" smtClean="0"/>
          </a:p>
          <a:p>
            <a:pPr lvl="1"/>
            <a:r>
              <a:rPr lang="es-AR" sz="4000" b="1" dirty="0" smtClean="0">
                <a:solidFill>
                  <a:srgbClr val="FF0000"/>
                </a:solidFill>
              </a:rPr>
              <a:t>I </a:t>
            </a:r>
            <a:r>
              <a:rPr lang="es-AR" sz="4000" b="1" dirty="0" err="1" smtClean="0">
                <a:solidFill>
                  <a:srgbClr val="FF0000"/>
                </a:solidFill>
              </a:rPr>
              <a:t>used</a:t>
            </a:r>
            <a:r>
              <a:rPr lang="es-AR" sz="4000" b="1" dirty="0" smtClean="0">
                <a:solidFill>
                  <a:srgbClr val="FF0000"/>
                </a:solidFill>
              </a:rPr>
              <a:t> </a:t>
            </a:r>
            <a:r>
              <a:rPr lang="es-AR" sz="4000" b="1" dirty="0" smtClean="0">
                <a:solidFill>
                  <a:srgbClr val="FF0000"/>
                </a:solidFill>
              </a:rPr>
              <a:t>to </a:t>
            </a:r>
            <a:r>
              <a:rPr lang="es-AR" sz="4000" b="1" u="sng" dirty="0" err="1" smtClean="0">
                <a:solidFill>
                  <a:srgbClr val="FF0000"/>
                </a:solidFill>
              </a:rPr>
              <a:t>infinitive</a:t>
            </a:r>
            <a:endParaRPr lang="es-AR" sz="4000" b="1" dirty="0" smtClean="0">
              <a:solidFill>
                <a:srgbClr val="FF0000"/>
              </a:solidFill>
            </a:endParaRPr>
          </a:p>
          <a:p>
            <a:r>
              <a:rPr lang="es-AR" sz="4400" dirty="0"/>
              <a:t>Solíamos + </a:t>
            </a:r>
            <a:r>
              <a:rPr lang="es-AR" sz="4400" dirty="0" err="1" smtClean="0"/>
              <a:t>infintive</a:t>
            </a:r>
            <a:endParaRPr lang="es-AR" sz="4400" dirty="0" smtClean="0"/>
          </a:p>
          <a:p>
            <a:pPr lvl="1"/>
            <a:r>
              <a:rPr lang="es-AR" sz="4000" b="1" dirty="0" err="1" smtClean="0">
                <a:solidFill>
                  <a:srgbClr val="FF0000"/>
                </a:solidFill>
              </a:rPr>
              <a:t>We</a:t>
            </a:r>
            <a:r>
              <a:rPr lang="es-AR" sz="4000" b="1" dirty="0" smtClean="0">
                <a:solidFill>
                  <a:srgbClr val="FF0000"/>
                </a:solidFill>
              </a:rPr>
              <a:t> </a:t>
            </a:r>
            <a:r>
              <a:rPr lang="es-AR" sz="4000" b="1" dirty="0" err="1" smtClean="0">
                <a:solidFill>
                  <a:srgbClr val="FF0000"/>
                </a:solidFill>
              </a:rPr>
              <a:t>used</a:t>
            </a:r>
            <a:r>
              <a:rPr lang="es-AR" sz="4000" b="1" dirty="0" smtClean="0">
                <a:solidFill>
                  <a:srgbClr val="FF0000"/>
                </a:solidFill>
              </a:rPr>
              <a:t> </a:t>
            </a:r>
            <a:r>
              <a:rPr lang="es-AR" sz="4000" b="1" dirty="0" smtClean="0">
                <a:solidFill>
                  <a:srgbClr val="FF0000"/>
                </a:solidFill>
              </a:rPr>
              <a:t>to </a:t>
            </a:r>
            <a:r>
              <a:rPr lang="es-AR" sz="4000" b="1" u="sng" dirty="0" err="1" smtClean="0">
                <a:solidFill>
                  <a:srgbClr val="FF0000"/>
                </a:solidFill>
              </a:rPr>
              <a:t>infinitive</a:t>
            </a:r>
            <a:endParaRPr lang="es-AR" sz="4000" b="1" dirty="0" smtClean="0">
              <a:solidFill>
                <a:srgbClr val="FF0000"/>
              </a:solidFill>
            </a:endParaRPr>
          </a:p>
          <a:p>
            <a:r>
              <a:rPr lang="es-AR" sz="4400" dirty="0"/>
              <a:t>De niño(a</a:t>
            </a:r>
            <a:r>
              <a:rPr lang="es-AR" sz="4400" dirty="0" smtClean="0"/>
              <a:t>)…</a:t>
            </a:r>
          </a:p>
          <a:p>
            <a:pPr lvl="1"/>
            <a:r>
              <a:rPr lang="es-AR" sz="4000" b="1" dirty="0" smtClean="0">
                <a:solidFill>
                  <a:srgbClr val="FF0000"/>
                </a:solidFill>
              </a:rPr>
              <a:t>As a </a:t>
            </a:r>
            <a:r>
              <a:rPr lang="es-AR" sz="4000" b="1" dirty="0" err="1" smtClean="0">
                <a:solidFill>
                  <a:srgbClr val="FF0000"/>
                </a:solidFill>
              </a:rPr>
              <a:t>little</a:t>
            </a:r>
            <a:r>
              <a:rPr lang="es-AR" sz="4000" b="1" dirty="0" smtClean="0">
                <a:solidFill>
                  <a:srgbClr val="FF0000"/>
                </a:solidFill>
              </a:rPr>
              <a:t> </a:t>
            </a:r>
            <a:r>
              <a:rPr lang="es-AR" sz="4000" b="1" dirty="0" err="1" smtClean="0">
                <a:solidFill>
                  <a:srgbClr val="FF0000"/>
                </a:solidFill>
              </a:rPr>
              <a:t>boy</a:t>
            </a:r>
            <a:r>
              <a:rPr lang="es-AR" sz="4000" b="1" dirty="0" smtClean="0">
                <a:solidFill>
                  <a:srgbClr val="FF0000"/>
                </a:solidFill>
              </a:rPr>
              <a:t>/</a:t>
            </a:r>
            <a:r>
              <a:rPr lang="es-AR" sz="4000" b="1" dirty="0" err="1" smtClean="0">
                <a:solidFill>
                  <a:srgbClr val="FF0000"/>
                </a:solidFill>
              </a:rPr>
              <a:t>girl</a:t>
            </a:r>
            <a:r>
              <a:rPr lang="es-AR" sz="4000" b="1" dirty="0" smtClean="0">
                <a:solidFill>
                  <a:srgbClr val="FF0000"/>
                </a:solidFill>
              </a:rPr>
              <a:t>…</a:t>
            </a:r>
            <a:endParaRPr lang="es-MX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8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</a:rPr>
              <a:t>Verbs like ‘</a:t>
            </a:r>
            <a:r>
              <a:rPr lang="en-US" b="1" dirty="0" err="1" smtClean="0">
                <a:solidFill>
                  <a:schemeClr val="accent5"/>
                </a:solidFill>
              </a:rPr>
              <a:t>gustar</a:t>
            </a:r>
            <a:r>
              <a:rPr lang="en-US" b="1" dirty="0" smtClean="0">
                <a:solidFill>
                  <a:schemeClr val="accent5"/>
                </a:solidFill>
              </a:rPr>
              <a:t>’</a:t>
            </a:r>
            <a:endParaRPr lang="es-MX" b="1" dirty="0">
              <a:solidFill>
                <a:schemeClr val="accent5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915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4009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57199"/>
          <a:ext cx="8534400" cy="6019801"/>
        </p:xfrm>
        <a:graphic>
          <a:graphicData uri="http://schemas.openxmlformats.org/drawingml/2006/table">
            <a:tbl>
              <a:tblPr/>
              <a:tblGrid>
                <a:gridCol w="4267200"/>
                <a:gridCol w="4267200"/>
              </a:tblGrid>
              <a:tr h="1280668">
                <a:tc gridSpan="2">
                  <a:txBody>
                    <a:bodyPr/>
                    <a:lstStyle/>
                    <a:p>
                      <a:pPr algn="ctr"/>
                      <a:endParaRPr lang="en-US" sz="2800" b="1" u="sng" dirty="0" smtClean="0">
                        <a:solidFill>
                          <a:srgbClr val="339966"/>
                        </a:solidFill>
                        <a:latin typeface="Helvetica"/>
                      </a:endParaRPr>
                    </a:p>
                    <a:p>
                      <a:pPr algn="ctr"/>
                      <a:r>
                        <a:rPr lang="en-US" sz="2800" b="1" u="sng" dirty="0" smtClean="0">
                          <a:solidFill>
                            <a:srgbClr val="339966"/>
                          </a:solidFill>
                          <a:latin typeface="Helvetica"/>
                        </a:rPr>
                        <a:t>To </a:t>
                      </a:r>
                      <a:r>
                        <a:rPr lang="en-US" sz="2800" b="1" u="sng" dirty="0">
                          <a:solidFill>
                            <a:srgbClr val="339966"/>
                          </a:solidFill>
                          <a:latin typeface="Helvetica"/>
                        </a:rPr>
                        <a:t>talk about what you used to like and dislike</a:t>
                      </a:r>
                    </a:p>
                  </a:txBody>
                  <a:tcPr marL="37713" marR="37713" marT="37713" marB="37713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3600" dirty="0"/>
                    </a:p>
                  </a:txBody>
                  <a:tcPr marL="37713" marR="37713" marT="37713" marB="37713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2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964463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¿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Qué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te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gustaba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hacer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cuando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tenías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…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años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?</a:t>
                      </a:r>
                    </a:p>
                    <a:p>
                      <a:pPr algn="l"/>
                      <a:endParaRPr lang="en-US" sz="2000" b="1" i="1" u="none" strike="noStrike" dirty="0" smtClean="0">
                        <a:solidFill>
                          <a:srgbClr val="000066"/>
                        </a:solidFill>
                        <a:latin typeface="Helvetica"/>
                      </a:endParaRP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What 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>did you like to do when you were 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… 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>years old? </a:t>
                      </a:r>
                    </a:p>
                  </a:txBody>
                  <a:tcPr marL="37713" marR="37713" marT="37713" marB="37713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dirty="0" err="1" smtClean="0">
                          <a:solidFill>
                            <a:srgbClr val="000066"/>
                          </a:solidFill>
                          <a:latin typeface="Helvetica"/>
                        </a:rPr>
                        <a:t>Cundo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 smtClean="0">
                          <a:solidFill>
                            <a:srgbClr val="000066"/>
                          </a:solidFill>
                          <a:latin typeface="Helvetica"/>
                        </a:rPr>
                        <a:t>tenía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… </a:t>
                      </a:r>
                      <a:r>
                        <a:rPr lang="en-US" sz="2000" b="1" u="none" strike="noStrike" dirty="0" err="1" smtClean="0">
                          <a:solidFill>
                            <a:srgbClr val="000066"/>
                          </a:solidFill>
                          <a:latin typeface="Helvetica"/>
                        </a:rPr>
                        <a:t>años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 (de </a:t>
                      </a:r>
                      <a:r>
                        <a:rPr lang="en-US" sz="2000" b="1" u="none" strike="noStrike" dirty="0" err="1" smtClean="0">
                          <a:solidFill>
                            <a:srgbClr val="000066"/>
                          </a:solidFill>
                          <a:latin typeface="Helvetica"/>
                        </a:rPr>
                        <a:t>pequeño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/a) me </a:t>
                      </a:r>
                      <a:r>
                        <a:rPr lang="en-US" sz="2000" b="1" u="none" strike="noStrike" dirty="0" err="1" smtClean="0">
                          <a:solidFill>
                            <a:srgbClr val="000066"/>
                          </a:solidFill>
                          <a:latin typeface="Helvetica"/>
                        </a:rPr>
                        <a:t>gustaba</a:t>
                      </a:r>
                      <a:r>
                        <a:rPr lang="en-US" sz="2000" b="1" u="none" strike="noStrike" baseline="0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baseline="0" dirty="0" err="1" smtClean="0">
                          <a:solidFill>
                            <a:srgbClr val="000066"/>
                          </a:solidFill>
                          <a:latin typeface="Helvetica"/>
                        </a:rPr>
                        <a:t>echar</a:t>
                      </a:r>
                      <a:r>
                        <a:rPr lang="en-US" sz="2000" b="1" u="none" strike="noStrike" baseline="0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baseline="0" dirty="0" err="1" smtClean="0">
                          <a:solidFill>
                            <a:srgbClr val="000066"/>
                          </a:solidFill>
                          <a:latin typeface="Helvetica"/>
                        </a:rPr>
                        <a:t>carreras</a:t>
                      </a:r>
                      <a:endParaRPr lang="en-US" sz="2000" b="1" u="none" strike="noStrike" baseline="0" dirty="0" smtClean="0">
                        <a:solidFill>
                          <a:srgbClr val="000066"/>
                        </a:solidFill>
                        <a:latin typeface="Helvetica"/>
                      </a:endParaRPr>
                    </a:p>
                    <a:p>
                      <a:pPr algn="l"/>
                      <a:endParaRPr lang="en-US" sz="2000" b="1" i="1" u="none" strike="noStrike" baseline="0" dirty="0" smtClean="0">
                        <a:solidFill>
                          <a:srgbClr val="000066"/>
                        </a:solidFill>
                        <a:latin typeface="Helvetica"/>
                      </a:endParaRPr>
                    </a:p>
                    <a:p>
                      <a:pPr algn="l"/>
                      <a:r>
                        <a:rPr lang="en-US" sz="2000" b="1" i="1" u="none" strike="noStrike" baseline="0" dirty="0" smtClean="0">
                          <a:solidFill>
                            <a:schemeClr val="tx1"/>
                          </a:solidFill>
                          <a:latin typeface="Helvetica"/>
                        </a:rPr>
                        <a:t>When I was… years old (when I was young) I used to like… </a:t>
                      </a:r>
                      <a:endParaRPr lang="en-US" sz="2000" b="1" i="1" dirty="0">
                        <a:solidFill>
                          <a:schemeClr val="tx1"/>
                        </a:solidFill>
                        <a:latin typeface="Helvetica"/>
                      </a:endParaRPr>
                    </a:p>
                  </a:txBody>
                  <a:tcPr marL="37713" marR="37713" marT="37713" marB="37713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74670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De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pequeño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(a), ¿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te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llevabas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bien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con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tus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hermanos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?</a:t>
                      </a:r>
                    </a:p>
                    <a:p>
                      <a:pPr algn="l"/>
                      <a:endParaRPr lang="en-US" sz="2000" b="1" i="1" u="none" strike="noStrike" dirty="0" smtClean="0">
                        <a:solidFill>
                          <a:srgbClr val="000066"/>
                        </a:solidFill>
                        <a:latin typeface="Helvetica"/>
                      </a:endParaRP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When 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>you were little, did you get along well with your brothers and sisters? </a:t>
                      </a:r>
                    </a:p>
                  </a:txBody>
                  <a:tcPr marL="37713" marR="37713" marT="37713" marB="37713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¡Al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contrario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! Me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fastidiaba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estar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con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ellos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.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Nos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peleábamos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todos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los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días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.</a:t>
                      </a:r>
                    </a:p>
                    <a:p>
                      <a:pPr algn="l"/>
                      <a:endParaRPr lang="en-US" sz="2000" b="1" i="1" u="none" strike="noStrike" dirty="0" smtClean="0">
                        <a:solidFill>
                          <a:srgbClr val="000066"/>
                        </a:solidFill>
                        <a:latin typeface="Helvetica"/>
                      </a:endParaRP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Not 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>at all! As a matter of fact, it bothered me to be with them. We fought every day.</a:t>
                      </a:r>
                    </a:p>
                  </a:txBody>
                  <a:tcPr marL="37713" marR="37713" marT="37713" marB="37713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2051" name="Picture 3" descr="http://my.hrw.com/images/points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2052" name="Picture 4" descr="http://my.hrw.com/images/points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molestar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7171" name="Picture 3" descr="C:\Users\jbenefico\AppData\Local\Microsoft\Windows\Temporary Internet Files\Content.IE5\EB4W4GNH\MP9004422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057400"/>
            <a:ext cx="5029200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bother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381000"/>
          <a:ext cx="8686800" cy="5774733"/>
        </p:xfrm>
        <a:graphic>
          <a:graphicData uri="http://schemas.openxmlformats.org/drawingml/2006/table">
            <a:tbl>
              <a:tblPr/>
              <a:tblGrid>
                <a:gridCol w="4343400"/>
                <a:gridCol w="4343400"/>
              </a:tblGrid>
              <a:tr h="1345902">
                <a:tc gridSpan="2">
                  <a:txBody>
                    <a:bodyPr/>
                    <a:lstStyle/>
                    <a:p>
                      <a:pPr algn="ctr"/>
                      <a:endParaRPr lang="en-US" sz="2000" b="1" u="sng" dirty="0" smtClean="0">
                        <a:solidFill>
                          <a:srgbClr val="339966"/>
                        </a:solidFill>
                        <a:latin typeface="Helvetica"/>
                      </a:endParaRPr>
                    </a:p>
                    <a:p>
                      <a:pPr algn="ctr"/>
                      <a:r>
                        <a:rPr lang="en-US" sz="2800" b="1" u="sng" dirty="0" smtClean="0">
                          <a:solidFill>
                            <a:srgbClr val="339966"/>
                          </a:solidFill>
                          <a:latin typeface="Helvetica"/>
                        </a:rPr>
                        <a:t>To </a:t>
                      </a:r>
                      <a:r>
                        <a:rPr lang="en-US" sz="2800" b="1" u="sng" dirty="0">
                          <a:solidFill>
                            <a:srgbClr val="339966"/>
                          </a:solidFill>
                          <a:latin typeface="Helvetica"/>
                        </a:rPr>
                        <a:t>talk about what you used to do and what you wanted to be</a:t>
                      </a:r>
                    </a:p>
                  </a:txBody>
                  <a:tcPr marL="37298" marR="37298" marT="37298" marB="37298">
                    <a:lnL>
                      <a:noFill/>
                    </a:lnL>
                    <a:lnR w="9525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4762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2000" b="1" dirty="0"/>
                    </a:p>
                  </a:txBody>
                  <a:tcPr marL="37298" marR="37298" marT="37298" marB="37298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762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159298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¿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Qué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hacías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de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niño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(a)?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/>
                      </a:r>
                      <a:b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</a:b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/>
                      </a:r>
                      <a:b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</a:b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>What did you use to do when you were a little boy (girl)? </a:t>
                      </a:r>
                    </a:p>
                  </a:txBody>
                  <a:tcPr marL="37298" marR="37298" marT="37298" marB="37298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[De </a:t>
                      </a:r>
                      <a:r>
                        <a:rPr lang="en-US" sz="2000" b="1" u="none" strike="noStrike" dirty="0" err="1" smtClean="0">
                          <a:solidFill>
                            <a:srgbClr val="000066"/>
                          </a:solidFill>
                          <a:latin typeface="Helvetica"/>
                        </a:rPr>
                        <a:t>niño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(a)?]</a:t>
                      </a:r>
                      <a:r>
                        <a:rPr lang="en-US" sz="2000" b="1" u="none" strike="noStrike" dirty="0" err="1" smtClean="0">
                          <a:solidFill>
                            <a:srgbClr val="000066"/>
                          </a:solidFill>
                          <a:latin typeface="Helvetica"/>
                        </a:rPr>
                        <a:t>Solía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jugar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al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pilla-pilla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endParaRPr lang="en-US" sz="2000" b="1" u="none" strike="noStrike" dirty="0" smtClean="0">
                        <a:solidFill>
                          <a:srgbClr val="000066"/>
                        </a:solidFill>
                        <a:latin typeface="Helvetica"/>
                      </a:endParaRPr>
                    </a:p>
                    <a:p>
                      <a:pPr algn="l"/>
                      <a:endParaRPr lang="en-US" sz="2000" b="1" u="none" strike="noStrike" dirty="0" smtClean="0">
                        <a:solidFill>
                          <a:srgbClr val="000066"/>
                        </a:solidFill>
                        <a:latin typeface="Helvetica"/>
                      </a:endParaRPr>
                    </a:p>
                    <a:p>
                      <a:pPr algn="l"/>
                      <a:endParaRPr lang="en-US" sz="2000" b="1" i="1" u="none" strike="noStrike" dirty="0" smtClean="0">
                        <a:solidFill>
                          <a:srgbClr val="000066"/>
                        </a:solidFill>
                        <a:latin typeface="Helvetica"/>
                      </a:endParaRP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[When I was</a:t>
                      </a:r>
                      <a:r>
                        <a:rPr lang="en-US" sz="2000" b="1" i="1" baseline="0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 a little boy/girl] 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I 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>used to play 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tag..</a:t>
                      </a:r>
                      <a:endParaRPr lang="en-US" sz="2000" b="1" i="1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37298" marR="37298" marT="37298" marB="37298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69533"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¿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Qué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querías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ser? ¿Con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qué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</a:t>
                      </a:r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soñabas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?</a:t>
                      </a:r>
                    </a:p>
                    <a:p>
                      <a:pPr algn="l"/>
                      <a:endParaRPr lang="en-US" sz="2000" b="1" i="1" u="none" strike="noStrike" dirty="0" smtClean="0">
                        <a:solidFill>
                          <a:srgbClr val="000066"/>
                        </a:solidFill>
                        <a:latin typeface="Helvetica"/>
                      </a:endParaRP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What 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>did you want to be? What did you dream of (being when you grew up)?</a:t>
                      </a:r>
                    </a:p>
                  </a:txBody>
                  <a:tcPr marL="37298" marR="37298" marT="37298" marB="37298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u="none" strike="noStrike" dirty="0" err="1">
                          <a:solidFill>
                            <a:srgbClr val="000066"/>
                          </a:solidFill>
                          <a:latin typeface="Helvetica"/>
                        </a:rPr>
                        <a:t>Soñaba</a:t>
                      </a:r>
                      <a:r>
                        <a:rPr lang="en-US" sz="2000" b="1" u="none" strike="noStrike" dirty="0">
                          <a:solidFill>
                            <a:srgbClr val="000066"/>
                          </a:solidFill>
                          <a:latin typeface="Helvetica"/>
                        </a:rPr>
                        <a:t> con </a:t>
                      </a:r>
                      <a:r>
                        <a:rPr lang="en-US" sz="2000" b="1" u="none" strike="noStrike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ser…</a:t>
                      </a:r>
                    </a:p>
                    <a:p>
                      <a:pPr algn="l"/>
                      <a:r>
                        <a:rPr lang="en-US" sz="2000" b="1" u="none" strike="noStrike" dirty="0" err="1" smtClean="0">
                          <a:solidFill>
                            <a:srgbClr val="000066"/>
                          </a:solidFill>
                          <a:latin typeface="Helvetica"/>
                        </a:rPr>
                        <a:t>Quería</a:t>
                      </a:r>
                      <a:r>
                        <a:rPr lang="en-US" sz="2000" b="1" u="none" strike="noStrike" baseline="0" dirty="0" smtClean="0">
                          <a:solidFill>
                            <a:srgbClr val="000066"/>
                          </a:solidFill>
                          <a:latin typeface="Helvetica"/>
                        </a:rPr>
                        <a:t> ser…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/>
                      </a:r>
                      <a:b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</a:br>
                      <a:endParaRPr lang="en-US" sz="2000" b="1" i="1" dirty="0" smtClean="0">
                        <a:solidFill>
                          <a:srgbClr val="000000"/>
                        </a:solidFill>
                        <a:latin typeface="Helvetica"/>
                      </a:endParaRP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I </a:t>
                      </a:r>
                      <a:r>
                        <a:rPr lang="en-US" sz="2000" b="1" i="1" dirty="0">
                          <a:solidFill>
                            <a:srgbClr val="000000"/>
                          </a:solidFill>
                          <a:latin typeface="Helvetica"/>
                        </a:rPr>
                        <a:t>dreamed of 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being…</a:t>
                      </a:r>
                    </a:p>
                    <a:p>
                      <a:pPr algn="l"/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I</a:t>
                      </a:r>
                      <a:r>
                        <a:rPr lang="en-US" sz="2000" b="1" i="1" baseline="0" dirty="0" smtClean="0">
                          <a:solidFill>
                            <a:srgbClr val="000000"/>
                          </a:solidFill>
                          <a:latin typeface="Helvetica"/>
                        </a:rPr>
                        <a:t> wanted to be…</a:t>
                      </a:r>
                      <a:endParaRPr lang="en-US" sz="2000" b="1" i="1" dirty="0">
                        <a:solidFill>
                          <a:srgbClr val="000000"/>
                        </a:solidFill>
                        <a:latin typeface="Helvetica"/>
                      </a:endParaRPr>
                    </a:p>
                  </a:txBody>
                  <a:tcPr marL="37298" marR="37298" marT="37298" marB="37298">
                    <a:lnL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41987" name="Picture 3" descr="http://my.hrw.com/images/points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41988" name="Picture 4" descr="http://my.hrw.com/images/points/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odiar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9457" name="Picture 1" descr="C:\Users\jbenefico\AppData\Local\Microsoft\Windows\Temporary Internet Files\Content.IE5\BW88O9AO\MC900440681[1]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81200"/>
            <a:ext cx="3920954" cy="392095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hate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pelearse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18433" name="Picture 1" descr="C:\Users\jbenefico\AppData\Local\Microsoft\Windows\Temporary Internet Files\Content.IE5\BW88O9AO\MC900121071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6013717" cy="449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fight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accent5"/>
                </a:solidFill>
              </a:rPr>
              <a:t>llevarse bien/llevarse mal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21505" name="Picture 1" descr="C:\Users\jbenefico\AppData\Local\Microsoft\Windows\Temporary Internet Files\Content.IE5\EB4W4GNH\MC900089004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3888169" cy="2057400"/>
          </a:xfrm>
          <a:prstGeom prst="rect">
            <a:avLst/>
          </a:prstGeom>
          <a:noFill/>
        </p:spPr>
      </p:pic>
      <p:pic>
        <p:nvPicPr>
          <p:cNvPr id="21506" name="Picture 2" descr="C:\Users\jbenefico\AppData\Local\Microsoft\Windows\Temporary Internet Files\Content.IE5\U7S3MCAW\MC90005695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828800"/>
            <a:ext cx="3876142" cy="328825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029200"/>
            <a:ext cx="86005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get along well/badly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b="1" dirty="0" smtClean="0">
                <a:solidFill>
                  <a:schemeClr val="accent5"/>
                </a:solidFill>
              </a:rPr>
              <a:t>contar chistes/cuentos/ chisme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2053" name="Picture 5" descr="C:\Users\jbenefico\AppData\Local\Microsoft\Windows\Temporary Internet Files\Content.IE5\U7S3MCAW\MC90038359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2286000" cy="2726810"/>
          </a:xfrm>
          <a:prstGeom prst="rect">
            <a:avLst/>
          </a:prstGeom>
          <a:noFill/>
        </p:spPr>
      </p:pic>
      <p:pic>
        <p:nvPicPr>
          <p:cNvPr id="2054" name="Picture 6" descr="C:\Users\jbenefico\AppData\Local\Microsoft\Windows\Temporary Internet Files\Content.IE5\U7S3MCAW\MC900383592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562600" y="1919694"/>
            <a:ext cx="2133600" cy="25450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47244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tell jokes/stories / gossip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b="1" dirty="0" smtClean="0">
                <a:solidFill>
                  <a:schemeClr val="accent5"/>
                </a:solidFill>
              </a:rPr>
              <a:t>echar carreras</a:t>
            </a:r>
            <a:endParaRPr lang="es-UY" b="1" dirty="0">
              <a:solidFill>
                <a:schemeClr val="accent5"/>
              </a:solidFill>
            </a:endParaRPr>
          </a:p>
        </p:txBody>
      </p:sp>
      <p:pic>
        <p:nvPicPr>
          <p:cNvPr id="5122" name="Picture 2" descr="C:\Users\jbenefico\AppData\Local\Microsoft\Windows\Temporary Internet Files\Content.IE5\BW88O9AO\MC900332834[1].wmf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057400"/>
            <a:ext cx="3358007" cy="344130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7150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to run races</a:t>
            </a:r>
            <a:endParaRPr lang="es-MX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985</TotalTime>
  <Words>626</Words>
  <Application>Microsoft Office PowerPoint</Application>
  <PresentationFormat>On-screen Show (4:3)</PresentationFormat>
  <Paragraphs>126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Median</vt:lpstr>
      <vt:lpstr>Vocabulario 1</vt:lpstr>
      <vt:lpstr>fascinar</vt:lpstr>
      <vt:lpstr>fastidiar</vt:lpstr>
      <vt:lpstr>molestar</vt:lpstr>
      <vt:lpstr>odiar</vt:lpstr>
      <vt:lpstr>pelearse</vt:lpstr>
      <vt:lpstr>llevarse bien/llevarse mal</vt:lpstr>
      <vt:lpstr>contar chistes/cuentos/ chisme</vt:lpstr>
      <vt:lpstr>echar carreras</vt:lpstr>
      <vt:lpstr>columpiarse</vt:lpstr>
      <vt:lpstr>compartir los juguetes</vt:lpstr>
      <vt:lpstr>hacer travesuras</vt:lpstr>
      <vt:lpstr>jugar a la casita</vt:lpstr>
      <vt:lpstr>jugar a las damas</vt:lpstr>
      <vt:lpstr>jugar al escondite</vt:lpstr>
      <vt:lpstr>jugar al pilla-pilla</vt:lpstr>
      <vt:lpstr>jugar con bloques</vt:lpstr>
      <vt:lpstr>jugar con carritos</vt:lpstr>
      <vt:lpstr>Jugar con las láminas </vt:lpstr>
      <vt:lpstr>Jugar con las muñecas </vt:lpstr>
      <vt:lpstr>Jugar con los animales de peluche</vt:lpstr>
      <vt:lpstr>sacar buenas notas/malas notas</vt:lpstr>
      <vt:lpstr>saltar a la cuerda</vt:lpstr>
      <vt:lpstr>trepar a los árboles </vt:lpstr>
      <vt:lpstr>ver los dibujos animados</vt:lpstr>
      <vt:lpstr>el/la astronauta</vt:lpstr>
      <vt:lpstr>EXPRESIONES</vt:lpstr>
      <vt:lpstr>Al contrario</vt:lpstr>
      <vt:lpstr>¿Qué te gustaba hacer cuando tenías...años? </vt:lpstr>
      <vt:lpstr>Answers….</vt:lpstr>
      <vt:lpstr>Answers continued…</vt:lpstr>
      <vt:lpstr>¿Te llevabas bien con tus hermanos?</vt:lpstr>
      <vt:lpstr>Answers…</vt:lpstr>
      <vt:lpstr>¿Con qué soñabas?</vt:lpstr>
      <vt:lpstr>Answers…</vt:lpstr>
      <vt:lpstr>¿Qué hacías de niño(a)? </vt:lpstr>
      <vt:lpstr>Answers…</vt:lpstr>
      <vt:lpstr>Verbs like ‘gustar’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Vocabulario 1</dc:title>
  <dc:creator>Windows User</dc:creator>
  <cp:lastModifiedBy>Trumbull Public Schools</cp:lastModifiedBy>
  <cp:revision>58</cp:revision>
  <dcterms:created xsi:type="dcterms:W3CDTF">2011-03-23T18:26:28Z</dcterms:created>
  <dcterms:modified xsi:type="dcterms:W3CDTF">2015-03-16T12:56:59Z</dcterms:modified>
</cp:coreProperties>
</file>