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295" r:id="rId22"/>
    <p:sldId id="276" r:id="rId23"/>
    <p:sldId id="277" r:id="rId24"/>
    <p:sldId id="278" r:id="rId25"/>
    <p:sldId id="279" r:id="rId26"/>
    <p:sldId id="280" r:id="rId27"/>
    <p:sldId id="296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6754-D3A9-4D7E-8B01-2F26CE7B1D4B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8D756-88A4-4E38-A228-A78B72862B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5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ensdgQPHX6A6nM&amp;tbnid=kXmF6qSPhbI0rM:&amp;ved=0CAUQjRw&amp;url=http://www.lavozdegalicia.es/hemeroteca/2007/07/17/100000134378.shtml&amp;ei=txdPUovNK8ex4APq8IHICQ&amp;bvm=bv.53537100,d.dmg&amp;psig=AFQjCNEg_KxsuBCfsozpPTQLJkdCi4sp_Q&amp;ust=1381001501418146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ensdgQPHX6A6nM&amp;tbnid=kXmF6qSPhbI0rM:&amp;ved=0CAUQjRw&amp;url=http://www.lavozdegalicia.es/hemeroteca/2007/07/17/100000134378.shtml&amp;ei=txdPUovNK8ex4APq8IHICQ&amp;bvm=bv.53537100,d.dmg&amp;psig=AFQjCNEg_KxsuBCfsozpPTQLJkdCi4sp_Q&amp;ust=1381001501418146" TargetMode="Externa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¿A qué se dedican ellos?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2 , </a:t>
            </a:r>
            <a:r>
              <a:rPr lang="en-US" dirty="0" err="1" smtClean="0"/>
              <a:t>vocabulario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1290" r="-1753"/>
          <a:stretch/>
        </p:blipFill>
        <p:spPr>
          <a:xfrm rot="21338992">
            <a:off x="3169445" y="920897"/>
            <a:ext cx="2817772" cy="334071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Ella </a:t>
            </a:r>
            <a:r>
              <a:rPr lang="en-US" sz="2800" dirty="0" err="1" smtClean="0"/>
              <a:t>es</a:t>
            </a:r>
            <a:r>
              <a:rPr lang="en-US" sz="2800" dirty="0"/>
              <a:t> </a:t>
            </a:r>
            <a:r>
              <a:rPr lang="en-US" sz="2800" dirty="0" err="1" smtClean="0"/>
              <a:t>mujer</a:t>
            </a:r>
            <a:r>
              <a:rPr lang="en-US" sz="2800" dirty="0" smtClean="0"/>
              <a:t> </a:t>
            </a:r>
            <a:r>
              <a:rPr lang="en-US" sz="2800" dirty="0" err="1" smtClean="0"/>
              <a:t>policía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ayudar</a:t>
            </a:r>
            <a:r>
              <a:rPr lang="en-US" sz="2800" dirty="0" smtClean="0"/>
              <a:t> a la </a:t>
            </a:r>
            <a:r>
              <a:rPr lang="en-US" sz="2800" dirty="0" err="1" smtClean="0"/>
              <a:t>gente</a:t>
            </a:r>
            <a:r>
              <a:rPr lang="en-US" sz="2800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4968" y="4444533"/>
            <a:ext cx="8539316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01" r="680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smtClean="0"/>
              <a:t>conductor.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conducir</a:t>
            </a:r>
            <a:r>
              <a:rPr lang="en-US" sz="2800" dirty="0" smtClean="0"/>
              <a:t> </a:t>
            </a:r>
            <a:r>
              <a:rPr lang="en-US" sz="2800" dirty="0" err="1" smtClean="0"/>
              <a:t>camiones</a:t>
            </a:r>
            <a:r>
              <a:rPr lang="en-US" sz="2800" dirty="0" smtClean="0"/>
              <a:t> </a:t>
            </a:r>
            <a:r>
              <a:rPr lang="en-US" sz="2800" dirty="0" err="1" smtClean="0"/>
              <a:t>grandes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9989" y="6151419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Conducir</a:t>
            </a:r>
            <a:r>
              <a:rPr lang="en-US" dirty="0" smtClean="0">
                <a:solidFill>
                  <a:schemeClr val="bg1"/>
                </a:solidFill>
              </a:rPr>
              <a:t>: to 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0009" y="6142123"/>
            <a:ext cx="260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Camión</a:t>
            </a:r>
            <a:r>
              <a:rPr lang="en-US" dirty="0" smtClean="0">
                <a:solidFill>
                  <a:schemeClr val="bg1"/>
                </a:solidFill>
              </a:rPr>
              <a:t>: large truck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32" r="413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periodista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contar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noticias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4226818"/>
            <a:ext cx="7716838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1782" y="6206837"/>
            <a:ext cx="520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Contar</a:t>
            </a:r>
            <a:r>
              <a:rPr lang="en-US" dirty="0" smtClean="0">
                <a:solidFill>
                  <a:schemeClr val="bg1"/>
                </a:solidFill>
              </a:rPr>
              <a:t>: to count; to give an account; to tell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419" b="1141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17481" y="5105399"/>
            <a:ext cx="8451563" cy="1281953"/>
          </a:xfrm>
        </p:spPr>
        <p:txBody>
          <a:bodyPr>
            <a:noAutofit/>
          </a:bodyPr>
          <a:lstStyle/>
          <a:p>
            <a:r>
              <a:rPr lang="en-US" sz="2800" dirty="0" smtClean="0"/>
              <a:t>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trabajadora</a:t>
            </a:r>
            <a:r>
              <a:rPr lang="en-US" sz="2800" dirty="0" smtClean="0"/>
              <a:t> </a:t>
            </a:r>
            <a:r>
              <a:rPr lang="en-US" sz="2800" dirty="0" smtClean="0"/>
              <a:t>social.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ayudar</a:t>
            </a:r>
            <a:r>
              <a:rPr lang="en-US" sz="2800" dirty="0" smtClean="0"/>
              <a:t> a la </a:t>
            </a:r>
            <a:r>
              <a:rPr lang="en-US" sz="2800" dirty="0" err="1" smtClean="0"/>
              <a:t>gente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Ella </a:t>
            </a:r>
            <a:r>
              <a:rPr lang="en-US" sz="2800" dirty="0" err="1" smtClean="0"/>
              <a:t>trabaja</a:t>
            </a:r>
            <a:r>
              <a:rPr lang="en-US" sz="2800" dirty="0" smtClean="0"/>
              <a:t> en la </a:t>
            </a:r>
            <a:r>
              <a:rPr lang="en-US" sz="2800" dirty="0" err="1" smtClean="0"/>
              <a:t>comunidad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1416" r="-291"/>
          <a:stretch/>
        </p:blipFill>
        <p:spPr>
          <a:xfrm rot="21338992">
            <a:off x="3428995" y="922329"/>
            <a:ext cx="2261050" cy="334071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médico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dar</a:t>
            </a:r>
            <a:r>
              <a:rPr lang="en-US" sz="2800" dirty="0" smtClean="0"/>
              <a:t> </a:t>
            </a:r>
            <a:r>
              <a:rPr lang="en-US" sz="2800" dirty="0" err="1" smtClean="0"/>
              <a:t>consejos</a:t>
            </a:r>
            <a:r>
              <a:rPr lang="en-US" sz="2800" dirty="0" smtClean="0"/>
              <a:t> a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pacientes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Trabaja</a:t>
            </a:r>
            <a:r>
              <a:rPr lang="en-US" sz="2800" dirty="0" smtClean="0"/>
              <a:t> en un hospital o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oficina</a:t>
            </a:r>
            <a:r>
              <a:rPr lang="en-US" sz="2800" dirty="0" smtClean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4343985"/>
            <a:ext cx="7716838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40" b="984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Él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enfermero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Sabe</a:t>
            </a:r>
            <a:r>
              <a:rPr lang="en-US" sz="2400" dirty="0" smtClean="0"/>
              <a:t> </a:t>
            </a:r>
            <a:r>
              <a:rPr lang="en-US" sz="2400" dirty="0" err="1" smtClean="0"/>
              <a:t>cuidar</a:t>
            </a:r>
            <a:r>
              <a:rPr lang="en-US" sz="2400" dirty="0" smtClean="0"/>
              <a:t> a </a:t>
            </a:r>
            <a:r>
              <a:rPr lang="en-US" sz="2400" dirty="0" smtClean="0"/>
              <a:t>los </a:t>
            </a:r>
            <a:r>
              <a:rPr lang="en-US" sz="2400" dirty="0" err="1" smtClean="0"/>
              <a:t>enfermos</a:t>
            </a:r>
            <a:r>
              <a:rPr lang="en-US" sz="2400" dirty="0" smtClean="0"/>
              <a:t>. </a:t>
            </a:r>
            <a:r>
              <a:rPr lang="en-US" sz="2400" dirty="0" err="1" smtClean="0"/>
              <a:t>Ayuda</a:t>
            </a:r>
            <a:r>
              <a:rPr lang="en-US" sz="2400" dirty="0" smtClean="0"/>
              <a:t> al </a:t>
            </a:r>
            <a:r>
              <a:rPr lang="en-US" sz="2400" dirty="0" err="1" smtClean="0"/>
              <a:t>médico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Trabaja</a:t>
            </a:r>
            <a:r>
              <a:rPr lang="en-US" sz="2400" dirty="0" smtClean="0"/>
              <a:t> en un </a:t>
            </a:r>
            <a:r>
              <a:rPr lang="en-US" sz="2400" dirty="0" smtClean="0"/>
              <a:t>hospital.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44768" y="638261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Cuidar</a:t>
            </a:r>
            <a:r>
              <a:rPr lang="en-US" dirty="0" smtClean="0">
                <a:solidFill>
                  <a:schemeClr val="bg1"/>
                </a:solidFill>
              </a:rPr>
              <a:t>: to take care of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84" r="208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Ellos</a:t>
            </a:r>
            <a:r>
              <a:rPr lang="en-US" sz="3200" dirty="0" smtClean="0"/>
              <a:t> son </a:t>
            </a:r>
            <a:r>
              <a:rPr lang="en-US" sz="3200" dirty="0" err="1" smtClean="0"/>
              <a:t>ingenieros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Saben</a:t>
            </a:r>
            <a:r>
              <a:rPr lang="en-US" sz="3200" dirty="0" smtClean="0"/>
              <a:t> </a:t>
            </a:r>
            <a:r>
              <a:rPr lang="en-US" sz="3200" dirty="0" err="1" smtClean="0"/>
              <a:t>diseñar</a:t>
            </a:r>
            <a:r>
              <a:rPr lang="en-US" sz="3200" dirty="0" smtClean="0"/>
              <a:t> </a:t>
            </a:r>
            <a:r>
              <a:rPr lang="en-US" sz="3200" dirty="0" err="1" smtClean="0"/>
              <a:t>edificios</a:t>
            </a:r>
            <a:r>
              <a:rPr lang="en-US" sz="3200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dedican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2" b="31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0062" y="4806343"/>
            <a:ext cx="7717536" cy="128195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carpintero</a:t>
            </a:r>
            <a:r>
              <a:rPr lang="en-US" sz="2800" dirty="0"/>
              <a:t>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construir</a:t>
            </a:r>
            <a:r>
              <a:rPr lang="en-US" sz="2800" dirty="0" smtClean="0"/>
              <a:t> </a:t>
            </a:r>
            <a:r>
              <a:rPr lang="en-US" sz="2800" dirty="0" err="1" smtClean="0"/>
              <a:t>edificios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Trabaja</a:t>
            </a:r>
            <a:r>
              <a:rPr lang="en-US" sz="2800" dirty="0" smtClean="0"/>
              <a:t> </a:t>
            </a:r>
            <a:r>
              <a:rPr lang="en-US" sz="2800" dirty="0" smtClean="0"/>
              <a:t>con </a:t>
            </a:r>
            <a:r>
              <a:rPr lang="en-US" sz="2800" dirty="0" smtClean="0"/>
              <a:t>los </a:t>
            </a:r>
            <a:r>
              <a:rPr lang="en-US" sz="2800" dirty="0" err="1" smtClean="0"/>
              <a:t>ingenieros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760" y="4082723"/>
            <a:ext cx="7716838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187" r="638"/>
          <a:stretch/>
        </p:blipFill>
        <p:spPr>
          <a:xfrm rot="21338992">
            <a:off x="3191335" y="921794"/>
            <a:ext cx="3326674" cy="334168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4949" y="5105399"/>
            <a:ext cx="8319355" cy="128195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banquero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internacional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prestar</a:t>
            </a:r>
            <a:r>
              <a:rPr lang="en-US" sz="2800" dirty="0" smtClean="0"/>
              <a:t> </a:t>
            </a:r>
            <a:r>
              <a:rPr lang="en-US" sz="2800" dirty="0" err="1" smtClean="0"/>
              <a:t>dinero</a:t>
            </a:r>
            <a:r>
              <a:rPr lang="en-US" sz="2800" dirty="0" smtClean="0"/>
              <a:t> y </a:t>
            </a:r>
            <a:r>
              <a:rPr lang="en-US" sz="2800" dirty="0" err="1" smtClean="0"/>
              <a:t>hablar</a:t>
            </a:r>
            <a:r>
              <a:rPr lang="en-US" sz="2800" dirty="0" smtClean="0"/>
              <a:t> </a:t>
            </a:r>
            <a:r>
              <a:rPr lang="en-US" sz="2800" dirty="0" err="1" smtClean="0"/>
              <a:t>muchos</a:t>
            </a:r>
            <a:r>
              <a:rPr lang="en-US" sz="2800" dirty="0" smtClean="0"/>
              <a:t> </a:t>
            </a:r>
            <a:r>
              <a:rPr lang="en-US" sz="2800" dirty="0" err="1" smtClean="0"/>
              <a:t>idiomas</a:t>
            </a:r>
            <a:endParaRPr lang="en-US" sz="2800" dirty="0" smtClean="0"/>
          </a:p>
          <a:p>
            <a:r>
              <a:rPr lang="en-US" sz="2800" dirty="0" err="1" smtClean="0"/>
              <a:t>Trabaja</a:t>
            </a:r>
            <a:r>
              <a:rPr lang="en-US" sz="2800" dirty="0" smtClean="0"/>
              <a:t> en un </a:t>
            </a:r>
            <a:r>
              <a:rPr lang="en-US" sz="2800" dirty="0" err="1" smtClean="0"/>
              <a:t>banco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8172" y="1132001"/>
            <a:ext cx="1585042" cy="144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8777882" y="3812976"/>
            <a:ext cx="2648" cy="1"/>
          </a:xfrm>
          <a:custGeom>
            <a:avLst/>
            <a:gdLst/>
            <a:ahLst/>
            <a:cxnLst/>
            <a:rect l="0" t="0" r="0" b="0"/>
            <a:pathLst>
              <a:path w="2648" h="1">
                <a:moveTo>
                  <a:pt x="0" y="0"/>
                </a:moveTo>
                <a:lnTo>
                  <a:pt x="2647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3"/>
          <p:cNvSpPr/>
          <p:nvPr/>
        </p:nvSpPr>
        <p:spPr>
          <a:xfrm>
            <a:off x="8724304" y="3723679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53578" y="89297"/>
                </a:moveTo>
                <a:lnTo>
                  <a:pt x="44097" y="75076"/>
                </a:lnTo>
                <a:lnTo>
                  <a:pt x="39320" y="66918"/>
                </a:lnTo>
                <a:lnTo>
                  <a:pt x="34152" y="57510"/>
                </a:lnTo>
                <a:lnTo>
                  <a:pt x="28721" y="47270"/>
                </a:lnTo>
                <a:lnTo>
                  <a:pt x="23116" y="37467"/>
                </a:lnTo>
                <a:lnTo>
                  <a:pt x="17395" y="2795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4"/>
          <p:cNvSpPr/>
          <p:nvPr/>
        </p:nvSpPr>
        <p:spPr>
          <a:xfrm>
            <a:off x="8456414" y="3732609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13119" y="8930"/>
                </a:lnTo>
                <a:lnTo>
                  <a:pt x="10730" y="7937"/>
                </a:lnTo>
                <a:lnTo>
                  <a:pt x="8146" y="628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16436" y="6387352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Prestar</a:t>
            </a:r>
            <a:r>
              <a:rPr lang="en-US" dirty="0" smtClean="0">
                <a:solidFill>
                  <a:schemeClr val="bg1"/>
                </a:solidFill>
              </a:rPr>
              <a:t>: to lend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01" r="140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programador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programar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computadoras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diseñar</a:t>
            </a:r>
            <a:r>
              <a:rPr lang="en-US" sz="2800" dirty="0" smtClean="0"/>
              <a:t> </a:t>
            </a:r>
            <a:r>
              <a:rPr lang="en-US" sz="2800" dirty="0" err="1" smtClean="0"/>
              <a:t>páginas</a:t>
            </a:r>
            <a:r>
              <a:rPr lang="en-US" sz="2800" dirty="0" smtClean="0"/>
              <a:t> Web.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8946" y="4844987"/>
            <a:ext cx="171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Programar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to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1636" y="6368757"/>
            <a:ext cx="235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Diseñar</a:t>
            </a:r>
            <a:r>
              <a:rPr lang="en-US" dirty="0" smtClean="0">
                <a:solidFill>
                  <a:schemeClr val="bg1"/>
                </a:solidFill>
              </a:rPr>
              <a:t>: to design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Los </a:t>
            </a:r>
            <a:r>
              <a:rPr lang="en-US" sz="4400" u="sng" dirty="0" err="1" smtClean="0"/>
              <a:t>oficios</a:t>
            </a:r>
            <a:r>
              <a:rPr lang="en-US" sz="4400" u="sng" dirty="0" smtClean="0"/>
              <a:t> </a:t>
            </a:r>
            <a:r>
              <a:rPr lang="en-US" sz="4400" dirty="0" smtClean="0"/>
              <a:t>en mi </a:t>
            </a:r>
            <a:r>
              <a:rPr lang="en-US" sz="4400" u="sng" dirty="0" err="1" smtClean="0"/>
              <a:t>vecindario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84907" y="5312566"/>
            <a:ext cx="8409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¿</a:t>
            </a:r>
            <a:r>
              <a:rPr lang="en-US" sz="4000" u="sng" dirty="0" smtClean="0">
                <a:solidFill>
                  <a:schemeClr val="bg1"/>
                </a:solidFill>
              </a:rPr>
              <a:t>A </a:t>
            </a:r>
            <a:r>
              <a:rPr lang="en-US" sz="4000" u="sng" dirty="0" err="1" smtClean="0">
                <a:solidFill>
                  <a:schemeClr val="bg1"/>
                </a:solidFill>
              </a:rPr>
              <a:t>qu</a:t>
            </a:r>
            <a:r>
              <a:rPr lang="en-US" sz="4000" u="sng" dirty="0" err="1">
                <a:solidFill>
                  <a:schemeClr val="bg1"/>
                </a:solidFill>
              </a:rPr>
              <a:t>é</a:t>
            </a:r>
            <a:r>
              <a:rPr lang="en-US" sz="4000" u="sng" dirty="0" smtClean="0">
                <a:solidFill>
                  <a:schemeClr val="bg1"/>
                </a:solidFill>
              </a:rPr>
              <a:t> se </a:t>
            </a:r>
            <a:r>
              <a:rPr lang="en-US" sz="4000" u="sng" dirty="0" err="1" smtClean="0">
                <a:solidFill>
                  <a:schemeClr val="bg1"/>
                </a:solidFill>
              </a:rPr>
              <a:t>dedica</a:t>
            </a:r>
            <a:r>
              <a:rPr lang="en-US" sz="4000" u="sng" dirty="0" smtClean="0">
                <a:solidFill>
                  <a:schemeClr val="bg1"/>
                </a:solidFill>
              </a:rPr>
              <a:t>…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¿</a:t>
            </a:r>
            <a:r>
              <a:rPr lang="en-US" sz="4000" dirty="0" err="1" smtClean="0">
                <a:solidFill>
                  <a:schemeClr val="bg1"/>
                </a:solidFill>
              </a:rPr>
              <a:t>Qué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u="sng" dirty="0" err="1" smtClean="0">
                <a:solidFill>
                  <a:schemeClr val="bg1"/>
                </a:solidFill>
              </a:rPr>
              <a:t>clase</a:t>
            </a:r>
            <a:r>
              <a:rPr lang="en-US" sz="4000" u="sng" dirty="0" smtClean="0">
                <a:solidFill>
                  <a:schemeClr val="bg1"/>
                </a:solidFill>
              </a:rPr>
              <a:t> de </a:t>
            </a:r>
            <a:r>
              <a:rPr lang="en-US" sz="4000" u="sng" dirty="0" err="1" smtClean="0">
                <a:solidFill>
                  <a:schemeClr val="bg1"/>
                </a:solidFill>
              </a:rPr>
              <a:t>trabajo</a:t>
            </a:r>
            <a:r>
              <a:rPr lang="en-US" sz="4000" u="sng" dirty="0" smtClean="0">
                <a:solidFill>
                  <a:schemeClr val="bg1"/>
                </a:solidFill>
              </a:rPr>
              <a:t> </a:t>
            </a:r>
            <a:r>
              <a:rPr lang="en-US" sz="4000" u="sng" dirty="0" err="1" smtClean="0">
                <a:solidFill>
                  <a:schemeClr val="bg1"/>
                </a:solidFill>
              </a:rPr>
              <a:t>realiza</a:t>
            </a:r>
            <a:r>
              <a:rPr lang="en-US" sz="4000" u="sng" dirty="0" smtClean="0">
                <a:solidFill>
                  <a:schemeClr val="bg1"/>
                </a:solidFill>
              </a:rPr>
              <a:t>…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print"/>
          <a:srcRect l="1464" r="1464"/>
          <a:stretch>
            <a:fillRect/>
          </a:stretch>
        </p:blipFill>
        <p:spPr>
          <a:xfrm rot="21338992">
            <a:off x="834725" y="2994723"/>
            <a:ext cx="1563521" cy="1206501"/>
          </a:xfrm>
          <a:prstGeom prst="roundRect">
            <a:avLst>
              <a:gd name="adj" fmla="val 7476"/>
            </a:avLst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>
          <a:blip r:embed="rId3" cstate="print"/>
          <a:srcRect l="5121" r="5121"/>
          <a:stretch>
            <a:fillRect/>
          </a:stretch>
        </p:blipFill>
        <p:spPr>
          <a:xfrm rot="21338992">
            <a:off x="2788589" y="3895901"/>
            <a:ext cx="1606142" cy="1239390"/>
          </a:xfrm>
          <a:prstGeom prst="roundRect">
            <a:avLst>
              <a:gd name="adj" fmla="val 7476"/>
            </a:avLst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>
          <a:blip r:embed="rId4" cstate="print"/>
          <a:srcRect l="4132" r="4132"/>
          <a:stretch>
            <a:fillRect/>
          </a:stretch>
        </p:blipFill>
        <p:spPr>
          <a:xfrm rot="21338992">
            <a:off x="4732746" y="3017590"/>
            <a:ext cx="1544790" cy="1192048"/>
          </a:xfrm>
          <a:prstGeom prst="roundRect">
            <a:avLst>
              <a:gd name="adj" fmla="val 7476"/>
            </a:avLst>
          </a:prstGeom>
        </p:spPr>
      </p:pic>
      <p:pic>
        <p:nvPicPr>
          <p:cNvPr id="7" name="Picture Placeholder 4"/>
          <p:cNvPicPr>
            <a:picLocks noChangeAspect="1"/>
          </p:cNvPicPr>
          <p:nvPr/>
        </p:nvPicPr>
        <p:blipFill>
          <a:blip r:embed="rId5" cstate="print"/>
          <a:srcRect l="4132" r="4132"/>
          <a:stretch>
            <a:fillRect/>
          </a:stretch>
        </p:blipFill>
        <p:spPr>
          <a:xfrm rot="21338992">
            <a:off x="6748711" y="3896981"/>
            <a:ext cx="1635408" cy="1261973"/>
          </a:xfrm>
          <a:prstGeom prst="roundRect">
            <a:avLst>
              <a:gd name="adj" fmla="val 7476"/>
            </a:avLst>
          </a:prstGeom>
        </p:spPr>
      </p:pic>
    </p:spTree>
    <p:extLst>
      <p:ext uri="{BB962C8B-B14F-4D97-AF65-F5344CB8AC3E}">
        <p14:creationId xmlns:p14="http://schemas.microsoft.com/office/powerpoint/2010/main" val="38503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32" r="413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3232" y="4906896"/>
            <a:ext cx="7717536" cy="128195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Ellos</a:t>
            </a:r>
            <a:r>
              <a:rPr lang="en-US" sz="2400" dirty="0" smtClean="0"/>
              <a:t> son </a:t>
            </a:r>
            <a:r>
              <a:rPr lang="en-US" sz="2400" dirty="0" err="1" smtClean="0"/>
              <a:t>bomberos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Ellos</a:t>
            </a:r>
            <a:r>
              <a:rPr lang="en-US" sz="2400" dirty="0" smtClean="0"/>
              <a:t> </a:t>
            </a:r>
            <a:r>
              <a:rPr lang="en-US" sz="2400" dirty="0" err="1" smtClean="0"/>
              <a:t>saben</a:t>
            </a:r>
            <a:r>
              <a:rPr lang="en-US" sz="2400" dirty="0" smtClean="0"/>
              <a:t> </a:t>
            </a:r>
            <a:r>
              <a:rPr lang="en-US" sz="2400" dirty="0" err="1" smtClean="0"/>
              <a:t>apagar</a:t>
            </a:r>
            <a:r>
              <a:rPr lang="en-US" sz="2400" dirty="0" smtClean="0"/>
              <a:t> los </a:t>
            </a:r>
            <a:r>
              <a:rPr lang="en-US" sz="2400" dirty="0" err="1" smtClean="0"/>
              <a:t>incendios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Ellos</a:t>
            </a:r>
            <a:r>
              <a:rPr lang="en-US" sz="2400" dirty="0" smtClean="0"/>
              <a:t> </a:t>
            </a:r>
            <a:r>
              <a:rPr lang="en-US" sz="2400" dirty="0" err="1" smtClean="0"/>
              <a:t>saben</a:t>
            </a:r>
            <a:r>
              <a:rPr lang="en-US" sz="2400" dirty="0" smtClean="0"/>
              <a:t> </a:t>
            </a:r>
            <a:r>
              <a:rPr lang="en-US" sz="2400" dirty="0" err="1" smtClean="0"/>
              <a:t>conducir</a:t>
            </a:r>
            <a:r>
              <a:rPr lang="en-US" sz="2400" dirty="0" smtClean="0"/>
              <a:t> el </a:t>
            </a:r>
            <a:r>
              <a:rPr lang="en-US" sz="2400" dirty="0" err="1" smtClean="0"/>
              <a:t>camión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bomberos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324" y="4183276"/>
            <a:ext cx="8429668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realizan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7241" y="6377664"/>
            <a:ext cx="229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Apagar</a:t>
            </a:r>
            <a:r>
              <a:rPr lang="en-US" dirty="0" smtClean="0">
                <a:solidFill>
                  <a:schemeClr val="bg1"/>
                </a:solidFill>
              </a:rPr>
              <a:t>: to put 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8568" y="6341663"/>
            <a:ext cx="247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 </a:t>
            </a:r>
            <a:r>
              <a:rPr lang="en-US" dirty="0" err="1" smtClean="0">
                <a:solidFill>
                  <a:schemeClr val="bg1"/>
                </a:solidFill>
              </a:rPr>
              <a:t>incendio</a:t>
            </a:r>
            <a:r>
              <a:rPr lang="en-US" dirty="0" smtClean="0">
                <a:solidFill>
                  <a:schemeClr val="bg1"/>
                </a:solidFill>
              </a:rPr>
              <a:t>: a fire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peluquera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cortar</a:t>
            </a:r>
            <a:r>
              <a:rPr lang="en-US" sz="2800" dirty="0" smtClean="0"/>
              <a:t> (</a:t>
            </a:r>
            <a:r>
              <a:rPr lang="en-US" sz="2800" dirty="0" err="1" smtClean="0"/>
              <a:t>hacer</a:t>
            </a:r>
            <a:r>
              <a:rPr lang="en-US" sz="2800" dirty="0" smtClean="0"/>
              <a:t> </a:t>
            </a:r>
            <a:r>
              <a:rPr lang="en-US" sz="2800" dirty="0" err="1" smtClean="0"/>
              <a:t>recortes</a:t>
            </a:r>
            <a:r>
              <a:rPr lang="en-US" sz="2800" dirty="0" smtClean="0"/>
              <a:t> de) </a:t>
            </a:r>
            <a:r>
              <a:rPr lang="en-US" sz="2800" dirty="0" err="1" smtClean="0"/>
              <a:t>pelo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Trabaja</a:t>
            </a:r>
            <a:r>
              <a:rPr lang="en-US" sz="2800" dirty="0" smtClean="0"/>
              <a:t> en un </a:t>
            </a:r>
            <a:r>
              <a:rPr lang="en-US" sz="2800" dirty="0" err="1" smtClean="0"/>
              <a:t>salón</a:t>
            </a:r>
            <a:r>
              <a:rPr lang="en-US" sz="2800" dirty="0" smtClean="0"/>
              <a:t> de </a:t>
            </a:r>
            <a:r>
              <a:rPr lang="en-US" sz="2800" dirty="0" err="1" smtClean="0"/>
              <a:t>belleza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3930" y="4363169"/>
            <a:ext cx="7716838" cy="723620"/>
          </a:xfrm>
        </p:spPr>
        <p:txBody>
          <a:bodyPr/>
          <a:lstStyle/>
          <a:p>
            <a:r>
              <a:rPr lang="en-US" dirty="0" smtClean="0"/>
              <a:t>¿A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9" name="Picture 5" descr="http://www.lavozdegalicia.es/foto_hemeroteca/2007/07/17/0012_100000044589/Foto/082808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1808"/>
          <a:stretch>
            <a:fillRect/>
          </a:stretch>
        </p:blipFill>
        <p:spPr bwMode="auto">
          <a:xfrm rot="21338992">
            <a:off x="2407359" y="1059924"/>
            <a:ext cx="4329278" cy="33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77874" y="6387352"/>
            <a:ext cx="247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Beauty salon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64680" y="6086703"/>
            <a:ext cx="1302327" cy="36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64" r="146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64" r="146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20" r="312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971" y="4421474"/>
            <a:ext cx="7716838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887" t="512" r="-1256" b="-512"/>
          <a:stretch/>
        </p:blipFill>
        <p:spPr>
          <a:xfrm rot="21338992">
            <a:off x="2868544" y="938178"/>
            <a:ext cx="3416493" cy="334071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653" y="1043983"/>
            <a:ext cx="1944194" cy="14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121" r="512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9" name="Picture 5" descr="http://www.lavozdegalicia.es/foto_hemeroteca/2007/07/17/0012_100000044589/Foto/082808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1808"/>
          <a:stretch>
            <a:fillRect/>
          </a:stretch>
        </p:blipFill>
        <p:spPr bwMode="auto">
          <a:xfrm rot="21338992">
            <a:off x="2407359" y="1059924"/>
            <a:ext cx="4329278" cy="33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80" r="688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80" r="688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44710" y="4107656"/>
            <a:ext cx="17861" cy="26790"/>
            <a:chOff x="544710" y="4107656"/>
            <a:chExt cx="17861" cy="26790"/>
          </a:xfrm>
        </p:grpSpPr>
        <p:sp>
          <p:nvSpPr>
            <p:cNvPr id="6" name="SMARTInkAnnotation0"/>
            <p:cNvSpPr/>
            <p:nvPr/>
          </p:nvSpPr>
          <p:spPr>
            <a:xfrm>
              <a:off x="544710" y="4107656"/>
              <a:ext cx="8931" cy="17860"/>
            </a:xfrm>
            <a:custGeom>
              <a:avLst/>
              <a:gdLst/>
              <a:ahLst/>
              <a:cxnLst/>
              <a:rect l="0" t="0" r="0" b="0"/>
              <a:pathLst>
                <a:path w="8931" h="17860">
                  <a:moveTo>
                    <a:pt x="0" y="17859"/>
                  </a:moveTo>
                  <a:lnTo>
                    <a:pt x="0" y="13119"/>
                  </a:lnTo>
                  <a:lnTo>
                    <a:pt x="993" y="10730"/>
                  </a:lnTo>
                  <a:lnTo>
                    <a:pt x="2646" y="8146"/>
                  </a:lnTo>
                  <a:lnTo>
                    <a:pt x="89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"/>
            <p:cNvSpPr/>
            <p:nvPr/>
          </p:nvSpPr>
          <p:spPr>
            <a:xfrm>
              <a:off x="553640" y="4125515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109" y="0"/>
                  </a:lnTo>
                  <a:lnTo>
                    <a:pt x="73" y="993"/>
                  </a:lnTo>
                  <a:lnTo>
                    <a:pt x="0" y="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43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64" r="1464"/>
          <a:stretch>
            <a:fillRect/>
          </a:stretch>
        </p:blipFill>
        <p:spPr>
          <a:xfrm rot="21338992">
            <a:off x="2320277" y="507723"/>
            <a:ext cx="4329278" cy="334071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3930" y="4806343"/>
            <a:ext cx="7717536" cy="128195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mecánico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arreglar</a:t>
            </a:r>
            <a:r>
              <a:rPr lang="en-US" sz="2800" dirty="0" smtClean="0"/>
              <a:t> los </a:t>
            </a:r>
            <a:r>
              <a:rPr lang="en-US" sz="2800" dirty="0" err="1" smtClean="0"/>
              <a:t>carros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Trabaja</a:t>
            </a:r>
            <a:r>
              <a:rPr lang="en-US" sz="2800" dirty="0" smtClean="0"/>
              <a:t> en un </a:t>
            </a:r>
            <a:r>
              <a:rPr lang="en-US" sz="2800" dirty="0" smtClean="0"/>
              <a:t>taller.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3930" y="4082723"/>
            <a:ext cx="7716838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51964" y="4983487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Arreglar</a:t>
            </a:r>
            <a:r>
              <a:rPr lang="en-US" dirty="0" smtClean="0">
                <a:solidFill>
                  <a:schemeClr val="bg1"/>
                </a:solidFill>
              </a:rPr>
              <a:t>: to fix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5352819"/>
            <a:ext cx="16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Taller: shop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32" r="413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419" b="1141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1416" r="-291"/>
          <a:stretch/>
        </p:blipFill>
        <p:spPr>
          <a:xfrm rot="21338992">
            <a:off x="3428995" y="922329"/>
            <a:ext cx="2261050" cy="334071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40" b="984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84" r="208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dedican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2" b="31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01" r="140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187" r="638"/>
          <a:stretch/>
        </p:blipFill>
        <p:spPr>
          <a:xfrm rot="21338992">
            <a:off x="3191335" y="921794"/>
            <a:ext cx="3326674" cy="334168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8172" y="1132001"/>
            <a:ext cx="1585042" cy="144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3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32" r="413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324" y="4444533"/>
            <a:ext cx="8429668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realizan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01" r="680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64" r="146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8857" y="5105399"/>
            <a:ext cx="8904514" cy="1281953"/>
          </a:xfrm>
        </p:spPr>
        <p:txBody>
          <a:bodyPr>
            <a:noAutofit/>
          </a:bodyPr>
          <a:lstStyle/>
          <a:p>
            <a:r>
              <a:rPr lang="en-US" sz="2400" dirty="0" smtClean="0"/>
              <a:t>Ella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secretaria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Sabe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organizar</a:t>
            </a:r>
            <a:r>
              <a:rPr lang="en-US" sz="2400" dirty="0" smtClean="0"/>
              <a:t> la </a:t>
            </a:r>
            <a:r>
              <a:rPr lang="en-US" sz="2400" dirty="0" err="1" smtClean="0"/>
              <a:t>oficina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Trabaja</a:t>
            </a:r>
            <a:r>
              <a:rPr lang="en-US" sz="2400" dirty="0" smtClean="0"/>
              <a:t> en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oficina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176655" y="4710545"/>
            <a:ext cx="360218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96546" y="4341213"/>
            <a:ext cx="188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Oficina</a:t>
            </a:r>
            <a:r>
              <a:rPr lang="en-US" dirty="0" smtClean="0">
                <a:solidFill>
                  <a:schemeClr val="bg1"/>
                </a:solidFill>
              </a:rPr>
              <a:t>: office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1290" r="-1753"/>
          <a:stretch/>
        </p:blipFill>
        <p:spPr>
          <a:xfrm rot="21338992">
            <a:off x="3169445" y="920897"/>
            <a:ext cx="2817772" cy="334071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4968" y="4444533"/>
            <a:ext cx="8539316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20" r="3120"/>
          <a:stretch>
            <a:fillRect/>
          </a:stretch>
        </p:blipFill>
        <p:spPr>
          <a:xfrm rot="21338992">
            <a:off x="2407361" y="366208"/>
            <a:ext cx="4329278" cy="334071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97581" y="4584780"/>
            <a:ext cx="8721436" cy="1281953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Él</a:t>
            </a:r>
            <a:r>
              <a:rPr lang="en-US" sz="3200" dirty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cocinero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r>
              <a:rPr lang="en-US" sz="3200" dirty="0" err="1" smtClean="0"/>
              <a:t>Él</a:t>
            </a:r>
            <a:r>
              <a:rPr lang="en-US" sz="3200" dirty="0" smtClean="0"/>
              <a:t> </a:t>
            </a:r>
            <a:r>
              <a:rPr lang="en-US" sz="3200" dirty="0" err="1" smtClean="0"/>
              <a:t>sabe</a:t>
            </a:r>
            <a:r>
              <a:rPr lang="en-US" sz="3200" dirty="0" smtClean="0"/>
              <a:t> </a:t>
            </a:r>
            <a:r>
              <a:rPr lang="en-US" sz="3200" dirty="0" err="1" smtClean="0"/>
              <a:t>preparar</a:t>
            </a:r>
            <a:r>
              <a:rPr lang="en-US" sz="3200" dirty="0" smtClean="0"/>
              <a:t> comida.</a:t>
            </a:r>
          </a:p>
          <a:p>
            <a:r>
              <a:rPr lang="en-US" sz="3200" dirty="0" err="1" smtClean="0"/>
              <a:t>Trabaja</a:t>
            </a:r>
            <a:r>
              <a:rPr lang="en-US" sz="3200" dirty="0" smtClean="0"/>
              <a:t> en un </a:t>
            </a:r>
            <a:r>
              <a:rPr lang="en-US" sz="3200" dirty="0" err="1" smtClean="0"/>
              <a:t>restaurante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3866303"/>
            <a:ext cx="7716838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abogada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defender a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clientes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Trabaja</a:t>
            </a:r>
            <a:r>
              <a:rPr lang="en-US" sz="2800" dirty="0" smtClean="0"/>
              <a:t> en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oficina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887" t="512" r="-1256" b="-512"/>
          <a:stretch/>
        </p:blipFill>
        <p:spPr>
          <a:xfrm rot="21338992">
            <a:off x="2868544" y="938178"/>
            <a:ext cx="3416493" cy="334071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653" y="1043983"/>
            <a:ext cx="1944194" cy="14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121" r="512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cartero</a:t>
            </a:r>
            <a:r>
              <a:rPr lang="en-US" sz="2800" dirty="0" smtClean="0"/>
              <a:t> (</a:t>
            </a:r>
            <a:r>
              <a:rPr lang="en-US" sz="2800" dirty="0" err="1" smtClean="0"/>
              <a:t>mujer</a:t>
            </a:r>
            <a:r>
              <a:rPr lang="en-US" sz="2800" dirty="0" smtClean="0"/>
              <a:t> </a:t>
            </a:r>
            <a:r>
              <a:rPr lang="en-US" sz="2800" dirty="0" err="1" smtClean="0"/>
              <a:t>cartero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repartir</a:t>
            </a:r>
            <a:r>
              <a:rPr lang="en-US" sz="2800" dirty="0" smtClean="0"/>
              <a:t> </a:t>
            </a:r>
            <a:r>
              <a:rPr lang="en-US" sz="2800" dirty="0" smtClean="0"/>
              <a:t>el </a:t>
            </a:r>
            <a:r>
              <a:rPr lang="en-US" sz="2800" dirty="0" err="1" smtClean="0"/>
              <a:t>correo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80" r="688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comerciante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comprar</a:t>
            </a:r>
            <a:r>
              <a:rPr lang="en-US" sz="2800" dirty="0" smtClean="0"/>
              <a:t> y vender </a:t>
            </a:r>
            <a:r>
              <a:rPr lang="en-US" sz="2800" dirty="0" err="1" smtClean="0"/>
              <a:t>productos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80" r="688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dentista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limpiar</a:t>
            </a:r>
            <a:r>
              <a:rPr lang="en-US" sz="2800" dirty="0" smtClean="0"/>
              <a:t> los </a:t>
            </a:r>
            <a:r>
              <a:rPr lang="en-US" sz="2800" dirty="0" err="1" smtClean="0"/>
              <a:t>dientes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Trabaja</a:t>
            </a:r>
            <a:r>
              <a:rPr lang="en-US" sz="2800" dirty="0" smtClean="0"/>
              <a:t> en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oficina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3930" y="4281248"/>
            <a:ext cx="7716838" cy="723620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dedica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71675" y="3656027"/>
            <a:ext cx="58724" cy="58724"/>
            <a:chOff x="271675" y="3656027"/>
            <a:chExt cx="58724" cy="58724"/>
          </a:xfrm>
        </p:grpSpPr>
        <p:sp>
          <p:nvSpPr>
            <p:cNvPr id="6" name="SMARTInkAnnotation5"/>
            <p:cNvSpPr/>
            <p:nvPr/>
          </p:nvSpPr>
          <p:spPr>
            <a:xfrm>
              <a:off x="271675" y="3656027"/>
              <a:ext cx="31935" cy="21632"/>
            </a:xfrm>
            <a:custGeom>
              <a:avLst/>
              <a:gdLst/>
              <a:ahLst/>
              <a:cxnLst/>
              <a:rect l="0" t="0" r="0" b="0"/>
              <a:pathLst>
                <a:path w="31935" h="21632">
                  <a:moveTo>
                    <a:pt x="5145" y="5145"/>
                  </a:moveTo>
                  <a:lnTo>
                    <a:pt x="0" y="0"/>
                  </a:lnTo>
                  <a:lnTo>
                    <a:pt x="2197" y="2197"/>
                  </a:lnTo>
                  <a:lnTo>
                    <a:pt x="3180" y="4171"/>
                  </a:lnTo>
                  <a:lnTo>
                    <a:pt x="3835" y="6480"/>
                  </a:lnTo>
                  <a:lnTo>
                    <a:pt x="4886" y="12574"/>
                  </a:lnTo>
                  <a:lnTo>
                    <a:pt x="5965" y="14066"/>
                  </a:lnTo>
                  <a:lnTo>
                    <a:pt x="7676" y="16053"/>
                  </a:lnTo>
                  <a:lnTo>
                    <a:pt x="9809" y="18370"/>
                  </a:lnTo>
                  <a:lnTo>
                    <a:pt x="12223" y="19915"/>
                  </a:lnTo>
                  <a:lnTo>
                    <a:pt x="14824" y="20945"/>
                  </a:lnTo>
                  <a:lnTo>
                    <a:pt x="17551" y="21631"/>
                  </a:lnTo>
                  <a:lnTo>
                    <a:pt x="19369" y="21097"/>
                  </a:lnTo>
                  <a:lnTo>
                    <a:pt x="20580" y="19748"/>
                  </a:lnTo>
                  <a:lnTo>
                    <a:pt x="22526" y="15195"/>
                  </a:lnTo>
                  <a:lnTo>
                    <a:pt x="23677" y="14822"/>
                  </a:lnTo>
                  <a:lnTo>
                    <a:pt x="25437" y="14572"/>
                  </a:lnTo>
                  <a:lnTo>
                    <a:pt x="31934" y="140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6"/>
            <p:cNvSpPr/>
            <p:nvPr/>
          </p:nvSpPr>
          <p:spPr>
            <a:xfrm>
              <a:off x="321468" y="3679031"/>
              <a:ext cx="8931" cy="35720"/>
            </a:xfrm>
            <a:custGeom>
              <a:avLst/>
              <a:gdLst/>
              <a:ahLst/>
              <a:cxnLst/>
              <a:rect l="0" t="0" r="0" b="0"/>
              <a:pathLst>
                <a:path w="8931" h="35720">
                  <a:moveTo>
                    <a:pt x="8930" y="0"/>
                  </a:moveTo>
                  <a:lnTo>
                    <a:pt x="8930" y="17459"/>
                  </a:lnTo>
                  <a:lnTo>
                    <a:pt x="7938" y="18585"/>
                  </a:lnTo>
                  <a:lnTo>
                    <a:pt x="368" y="26411"/>
                  </a:lnTo>
                  <a:lnTo>
                    <a:pt x="246" y="27529"/>
                  </a:lnTo>
                  <a:lnTo>
                    <a:pt x="164" y="29267"/>
                  </a:lnTo>
                  <a:lnTo>
                    <a:pt x="0" y="357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43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8630</TotalTime>
  <Words>597</Words>
  <Application>Microsoft Office PowerPoint</Application>
  <PresentationFormat>On-screen Show (4:3)</PresentationFormat>
  <Paragraphs>108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Sky</vt:lpstr>
      <vt:lpstr>¿A qué se dedican ellos?</vt:lpstr>
      <vt:lpstr>Los oficios en mi vecindario</vt:lpstr>
      <vt:lpstr>¿A qué se dedica?</vt:lpstr>
      <vt:lpstr>¿A qué se dedica?</vt:lpstr>
      <vt:lpstr>¿A qué se dedica?</vt:lpstr>
      <vt:lpstr>¿A qué se dedica?</vt:lpstr>
      <vt:lpstr>¿A qué se dedica?</vt:lpstr>
      <vt:lpstr>¿A qué se dedica?</vt:lpstr>
      <vt:lpstr>¿A qué se dedica?</vt:lpstr>
      <vt:lpstr>¿Qué clase de trabajo realiza ella?</vt:lpstr>
      <vt:lpstr>¿Qué clase de trabajo realiza?</vt:lpstr>
      <vt:lpstr>¿A qué se dedica?</vt:lpstr>
      <vt:lpstr>¿A qué se dedica?</vt:lpstr>
      <vt:lpstr>¿A qué se dedica?</vt:lpstr>
      <vt:lpstr>¿A qué se dedica?</vt:lpstr>
      <vt:lpstr>¿A qué se dedican ellos?</vt:lpstr>
      <vt:lpstr>¿A qué se dedica?</vt:lpstr>
      <vt:lpstr>¿A qué se dedica?</vt:lpstr>
      <vt:lpstr>¿A qué se dedica?</vt:lpstr>
      <vt:lpstr>¿Qué clase de trabajo realizan ellos?</vt:lpstr>
      <vt:lpstr>¿A qué se dedica ella?</vt:lpstr>
      <vt:lpstr>¿A qué se dedica?</vt:lpstr>
      <vt:lpstr>¿A qué se dedica?</vt:lpstr>
      <vt:lpstr>¿A qué se dedica?</vt:lpstr>
      <vt:lpstr>¿A qué se dedica?</vt:lpstr>
      <vt:lpstr>¿A qué se dedica?</vt:lpstr>
      <vt:lpstr>¿A qué se dedica ella?</vt:lpstr>
      <vt:lpstr>¿A qué se dedica?</vt:lpstr>
      <vt:lpstr>¿A qué se dedica?</vt:lpstr>
      <vt:lpstr>¿A qué se dedica?</vt:lpstr>
      <vt:lpstr>¿A qué se dedica?</vt:lpstr>
      <vt:lpstr>¿A qué se dedica?</vt:lpstr>
      <vt:lpstr>¿A qué se dedica?</vt:lpstr>
      <vt:lpstr>¿A qué se dedican ellos?</vt:lpstr>
      <vt:lpstr>¿A qué se dedica?</vt:lpstr>
      <vt:lpstr>¿A qué se dedica?</vt:lpstr>
      <vt:lpstr>¿A qué se dedica?</vt:lpstr>
      <vt:lpstr>¿Qué clase de trabajo realizan ellos?</vt:lpstr>
      <vt:lpstr>¿Qué clase de trabajo realiza?</vt:lpstr>
      <vt:lpstr>¿Qué clase de trabajo realiza ella?</vt:lpstr>
    </vt:vector>
  </TitlesOfParts>
  <Company>Darien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?A qué se dedican ellos?</dc:title>
  <dc:creator>Juan Arango</dc:creator>
  <cp:lastModifiedBy>Temp</cp:lastModifiedBy>
  <cp:revision>116</cp:revision>
  <dcterms:created xsi:type="dcterms:W3CDTF">2011-10-16T13:17:34Z</dcterms:created>
  <dcterms:modified xsi:type="dcterms:W3CDTF">2014-10-08T18:20:28Z</dcterms:modified>
</cp:coreProperties>
</file>