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8" autoAdjust="0"/>
    <p:restoredTop sz="94660"/>
  </p:normalViewPr>
  <p:slideViewPr>
    <p:cSldViewPr>
      <p:cViewPr varScale="1">
        <p:scale>
          <a:sx n="87" d="100"/>
          <a:sy n="87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A39137-42B8-45CD-9654-848C53894064}" type="datetimeFigureOut">
              <a:rPr lang="es-MX" smtClean="0"/>
              <a:t>01/04/2014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C6C032-FCC8-4405-8FF0-16D25CECD5D2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Vocab 6.2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038116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err="1" smtClean="0"/>
              <a:t>cariñoso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Muy simpático, siempre le ofrece ayuda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CARING, AFFECTIONATE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ESTRICTO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Tiene</a:t>
            </a:r>
            <a:r>
              <a:rPr lang="en-US" sz="2800" dirty="0" smtClean="0"/>
              <a:t> </a:t>
            </a:r>
            <a:r>
              <a:rPr lang="en-US" sz="2800" dirty="0" err="1" smtClean="0"/>
              <a:t>muchas</a:t>
            </a:r>
            <a:r>
              <a:rPr lang="en-US" sz="2800" dirty="0" smtClean="0"/>
              <a:t> </a:t>
            </a:r>
            <a:r>
              <a:rPr lang="en-US" sz="2800" dirty="0" err="1" smtClean="0"/>
              <a:t>reglas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STRICT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PACIENTE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esperar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mucho </a:t>
            </a:r>
            <a:r>
              <a:rPr lang="en-US" sz="2800" dirty="0" err="1" smtClean="0"/>
              <a:t>tiempo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PATIENT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IMPACIENTE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No tiene paciencia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IMPATIENT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OBEDIENTE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Siempre sigue instrucciones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OBEDIENT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CHISMOSO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chismear</a:t>
            </a:r>
            <a:r>
              <a:rPr lang="en-US" sz="2800" dirty="0"/>
              <a:t> </a:t>
            </a:r>
            <a:r>
              <a:rPr lang="en-US" sz="2800" dirty="0" smtClean="0"/>
              <a:t>y 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dirty="0" err="1" smtClean="0"/>
              <a:t>chisme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GOSSIP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err="1" smtClean="0"/>
              <a:t>chistoso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Muy cómico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FUNNY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err="1" smtClean="0"/>
              <a:t>JUGUETóN</a:t>
            </a:r>
            <a:r>
              <a:rPr lang="en-US" sz="3600" b="1" u="sng" dirty="0" smtClean="0"/>
              <a:t>, JUGUETONA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mucho </a:t>
            </a:r>
            <a:r>
              <a:rPr lang="en-US" sz="2800" dirty="0" err="1" smtClean="0"/>
              <a:t>jugar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PLAYFUL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CONSENTIDO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9"/>
            <a:ext cx="8610600" cy="133777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S</a:t>
            </a:r>
            <a:r>
              <a:rPr lang="en-US" sz="2800" dirty="0" err="1" smtClean="0"/>
              <a:t>iempre</a:t>
            </a:r>
            <a:r>
              <a:rPr lang="en-US" sz="2800" dirty="0" smtClean="0"/>
              <a:t> </a:t>
            </a:r>
            <a:r>
              <a:rPr lang="en-US" sz="2800" dirty="0" err="1" smtClean="0"/>
              <a:t>tiene</a:t>
            </a:r>
            <a:r>
              <a:rPr lang="en-US" sz="2800" dirty="0" smtClean="0"/>
              <a:t> </a:t>
            </a:r>
            <a:r>
              <a:rPr lang="en-US" sz="2800" dirty="0" err="1" smtClean="0"/>
              <a:t>todo</a:t>
            </a:r>
            <a:r>
              <a:rPr lang="en-US" sz="2800" dirty="0" smtClean="0"/>
              <a:t>, </a:t>
            </a:r>
            <a:r>
              <a:rPr lang="en-US" sz="2800" dirty="0" err="1" smtClean="0"/>
              <a:t>sus</a:t>
            </a:r>
            <a:r>
              <a:rPr lang="en-US" sz="2800" dirty="0" smtClean="0"/>
              <a:t> padres le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SPOILED, BABIED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SOLITARIO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sin personas, le gusta estar solo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LIKES TO BE ALONE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AMABLE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/>
              <a:t>S</a:t>
            </a:r>
            <a:r>
              <a:rPr lang="es-MX" sz="2800" dirty="0" smtClean="0"/>
              <a:t>impático, tiene muchos amigos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FRIENDLY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El </a:t>
            </a:r>
            <a:r>
              <a:rPr lang="en-US" sz="3600" b="1" u="sng" dirty="0" err="1" smtClean="0"/>
              <a:t>cuento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STORY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riccio\AppData\Local\Microsoft\Windows\Temporary Internet Files\Content.IE5\37LR6VEG\MC90039084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31" y="281485"/>
            <a:ext cx="3349155" cy="394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650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El </a:t>
            </a:r>
            <a:r>
              <a:rPr lang="en-US" sz="3600" b="1" u="sng" dirty="0" err="1" smtClean="0"/>
              <a:t>recuerdo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MEMORY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mriccio\AppData\Local\Microsoft\Windows\Temporary Internet Files\Content.IE5\37LR6VEG\MP90044857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566" y="1100138"/>
            <a:ext cx="4179093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El </a:t>
            </a:r>
            <a:r>
              <a:rPr lang="en-US" sz="3600" b="1" u="sng" dirty="0" err="1" smtClean="0"/>
              <a:t>nacimiento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BIRTH</a:t>
            </a:r>
          </a:p>
        </p:txBody>
      </p:sp>
      <p:pic>
        <p:nvPicPr>
          <p:cNvPr id="3074" name="Picture 2" descr="C:\Users\mriccio\AppData\Local\Microsoft\Windows\Temporary Internet Files\Content.IE5\37LR6VEG\MP90030917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2" y="1264825"/>
            <a:ext cx="3657600" cy="24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El </a:t>
            </a:r>
            <a:r>
              <a:rPr lang="en-US" sz="3600" b="1" u="sng" dirty="0" err="1" smtClean="0"/>
              <a:t>bautizo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BAPTISM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mriccio\AppData\Local\Microsoft\Windows\Temporary Internet Files\Content.IE5\I0ZTB4WH\MC90032461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20" y="238604"/>
            <a:ext cx="2848979" cy="35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LA ENFERMEDAD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SICKNESS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mriccio\AppData\Local\Microsoft\Windows\Temporary Internet Files\Content.IE5\37LR6VEG\MC9003325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3532416" cy="284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LA MUERTE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DEATH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mriccio\AppData\Local\Microsoft\Windows\Temporary Internet Files\Content.IE5\37LR6VEG\MC90028137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00"/>
            <a:ext cx="3112631" cy="285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LA PARTIDA</a:t>
            </a:r>
            <a:endParaRPr lang="es-MX" sz="3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419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DEPARTURE</a:t>
            </a:r>
            <a:endParaRPr lang="es-MX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mriccio\AppData\Local\Microsoft\Windows\Temporary Internet Files\Content.IE5\5RAF40CA\MC90005499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287" y="1100138"/>
            <a:ext cx="2675650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3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Caerle bien/ mal </a:t>
            </a:r>
            <a:r>
              <a:rPr lang="es-AR" b="1" dirty="0"/>
              <a:t>a+ </a:t>
            </a:r>
            <a:r>
              <a:rPr lang="es-AR" b="1" i="1" dirty="0" err="1"/>
              <a:t>person</a:t>
            </a:r>
            <a:r>
              <a:rPr lang="es-AR" b="1" dirty="0"/>
              <a:t>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10600" cy="357984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 make a good / bad impression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s-ES_tradnl" sz="2400" dirty="0" smtClean="0"/>
              <a:t> </a:t>
            </a:r>
            <a:r>
              <a:rPr lang="es-ES_tradnl" sz="2400" dirty="0"/>
              <a:t>[me, te, le, nos, os, les] + </a:t>
            </a:r>
            <a:endParaRPr lang="es-ES_tradnl" sz="2400" dirty="0" smtClean="0"/>
          </a:p>
          <a:p>
            <a:r>
              <a:rPr lang="es-ES_tradnl" sz="2400" dirty="0"/>
              <a:t>	</a:t>
            </a:r>
            <a:r>
              <a:rPr lang="es-ES_tradnl" sz="2400" dirty="0" smtClean="0"/>
              <a:t>				caía(n</a:t>
            </a:r>
            <a:r>
              <a:rPr lang="es-ES_tradnl" sz="2400" dirty="0"/>
              <a:t>) + </a:t>
            </a:r>
            <a:endParaRPr lang="es-ES_tradnl" sz="2400" dirty="0" smtClean="0"/>
          </a:p>
          <a:p>
            <a:r>
              <a:rPr lang="es-ES_tradnl" sz="2400" dirty="0"/>
              <a:t>	</a:t>
            </a:r>
            <a:r>
              <a:rPr lang="es-ES_tradnl" sz="2400" dirty="0" smtClean="0"/>
              <a:t>					bien/mal </a:t>
            </a:r>
            <a:r>
              <a:rPr lang="es-ES_tradnl" sz="2400" dirty="0"/>
              <a:t>a + </a:t>
            </a:r>
            <a:endParaRPr lang="es-ES_tradnl" sz="2400" dirty="0" smtClean="0"/>
          </a:p>
          <a:p>
            <a:r>
              <a:rPr lang="es-ES_tradnl" sz="2400" i="1" dirty="0"/>
              <a:t>	</a:t>
            </a:r>
            <a:r>
              <a:rPr lang="es-ES_tradnl" sz="2400" i="1" dirty="0" smtClean="0"/>
              <a:t>							</a:t>
            </a:r>
            <a:r>
              <a:rPr lang="es-ES_tradnl" sz="2400" i="1" dirty="0" err="1" smtClean="0"/>
              <a:t>person</a:t>
            </a:r>
            <a:r>
              <a:rPr lang="es-ES_tradnl" sz="2400" i="1" dirty="0" smtClean="0"/>
              <a:t>(s</a:t>
            </a:r>
            <a:r>
              <a:rPr lang="es-ES_tradnl" sz="2400" i="1" dirty="0"/>
              <a:t>) </a:t>
            </a:r>
            <a:endParaRPr lang="es-MX" sz="2400" dirty="0"/>
          </a:p>
          <a:p>
            <a:endParaRPr lang="es-MX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28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¡Qué chismoso(a)!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 gossip!</a:t>
            </a:r>
            <a:endParaRPr lang="es-MX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96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IMPERFECT TO TALK ABOUT THINGS AND PEOPLE IN THE PAST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AR" sz="2800" dirty="0"/>
              <a:t>¿Cómo eras en aquel entonces</a:t>
            </a:r>
            <a:r>
              <a:rPr lang="es-AR" sz="2800" dirty="0" smtClean="0"/>
              <a:t>...?</a:t>
            </a:r>
          </a:p>
          <a:p>
            <a:pPr marL="745236" lvl="3" indent="-457200"/>
            <a:r>
              <a:rPr lang="es-AR" sz="2800" b="1" dirty="0" err="1" smtClean="0">
                <a:solidFill>
                  <a:srgbClr val="FF0000"/>
                </a:solidFill>
              </a:rPr>
              <a:t>What</a:t>
            </a:r>
            <a:r>
              <a:rPr lang="es-AR" sz="2800" b="1" dirty="0" smtClean="0">
                <a:solidFill>
                  <a:srgbClr val="FF0000"/>
                </a:solidFill>
              </a:rPr>
              <a:t> </a:t>
            </a:r>
            <a:r>
              <a:rPr lang="es-AR" sz="2800" b="1" dirty="0" err="1" smtClean="0">
                <a:solidFill>
                  <a:srgbClr val="FF0000"/>
                </a:solidFill>
              </a:rPr>
              <a:t>were</a:t>
            </a:r>
            <a:r>
              <a:rPr lang="es-AR" sz="2800" b="1" dirty="0" smtClean="0">
                <a:solidFill>
                  <a:srgbClr val="FF0000"/>
                </a:solidFill>
              </a:rPr>
              <a:t> </a:t>
            </a:r>
            <a:r>
              <a:rPr lang="es-AR" sz="2800" b="1" dirty="0" err="1" smtClean="0">
                <a:solidFill>
                  <a:srgbClr val="FF0000"/>
                </a:solidFill>
              </a:rPr>
              <a:t>you</a:t>
            </a:r>
            <a:r>
              <a:rPr lang="es-AR" sz="2800" b="1" dirty="0" smtClean="0">
                <a:solidFill>
                  <a:srgbClr val="FF0000"/>
                </a:solidFill>
              </a:rPr>
              <a:t> </a:t>
            </a:r>
            <a:r>
              <a:rPr lang="es-AR" sz="2800" b="1" dirty="0" err="1" smtClean="0">
                <a:solidFill>
                  <a:srgbClr val="FF0000"/>
                </a:solidFill>
              </a:rPr>
              <a:t>like</a:t>
            </a:r>
            <a:r>
              <a:rPr lang="es-AR" sz="2800" b="1" dirty="0" smtClean="0">
                <a:solidFill>
                  <a:srgbClr val="FF0000"/>
                </a:solidFill>
              </a:rPr>
              <a:t> back </a:t>
            </a:r>
            <a:r>
              <a:rPr lang="es-AR" sz="2800" b="1" dirty="0" err="1" smtClean="0">
                <a:solidFill>
                  <a:srgbClr val="FF0000"/>
                </a:solidFill>
              </a:rPr>
              <a:t>then</a:t>
            </a:r>
            <a:r>
              <a:rPr lang="es-AR" sz="2800" b="1" dirty="0" smtClean="0">
                <a:solidFill>
                  <a:srgbClr val="FF0000"/>
                </a:solidFill>
              </a:rPr>
              <a:t>? </a:t>
            </a:r>
          </a:p>
          <a:p>
            <a:pPr marL="745236" lvl="3" indent="-457200"/>
            <a:endParaRPr lang="es-AR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s-AR" sz="2800" dirty="0" smtClean="0"/>
              <a:t>Era </a:t>
            </a:r>
            <a:r>
              <a:rPr lang="es-AR" sz="2800" dirty="0"/>
              <a:t>+ </a:t>
            </a:r>
            <a:r>
              <a:rPr lang="es-AR" sz="2800" dirty="0" err="1" smtClean="0"/>
              <a:t>adjective</a:t>
            </a:r>
            <a:endParaRPr lang="es-AR" sz="2800" dirty="0" smtClean="0"/>
          </a:p>
          <a:p>
            <a:pPr marL="745236" lvl="3" indent="-457200"/>
            <a:r>
              <a:rPr lang="es-AR" sz="2800" b="1" dirty="0" smtClean="0">
                <a:solidFill>
                  <a:srgbClr val="FF0000"/>
                </a:solidFill>
              </a:rPr>
              <a:t>I </a:t>
            </a:r>
            <a:r>
              <a:rPr lang="es-AR" sz="2800" b="1" dirty="0" err="1" smtClean="0">
                <a:solidFill>
                  <a:srgbClr val="FF0000"/>
                </a:solidFill>
              </a:rPr>
              <a:t>used</a:t>
            </a:r>
            <a:r>
              <a:rPr lang="es-AR" sz="2800" b="1" dirty="0" smtClean="0">
                <a:solidFill>
                  <a:srgbClr val="FF0000"/>
                </a:solidFill>
              </a:rPr>
              <a:t> </a:t>
            </a:r>
            <a:r>
              <a:rPr lang="es-AR" sz="2800" b="1" dirty="0" err="1" smtClean="0">
                <a:solidFill>
                  <a:srgbClr val="FF0000"/>
                </a:solidFill>
              </a:rPr>
              <a:t>to</a:t>
            </a:r>
            <a:r>
              <a:rPr lang="es-AR" sz="2800" b="1" dirty="0" smtClean="0">
                <a:solidFill>
                  <a:srgbClr val="FF0000"/>
                </a:solidFill>
              </a:rPr>
              <a:t> be…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AR" sz="2800" dirty="0" smtClean="0"/>
              <a:t>Siempre </a:t>
            </a:r>
            <a:r>
              <a:rPr lang="es-AR" sz="2800" dirty="0"/>
              <a:t>+ yo </a:t>
            </a:r>
            <a:r>
              <a:rPr lang="es-AR" sz="2800" dirty="0" err="1" smtClean="0"/>
              <a:t>form</a:t>
            </a:r>
            <a:endParaRPr lang="es-AR" sz="2800" dirty="0" smtClean="0"/>
          </a:p>
          <a:p>
            <a:pPr marL="745236" lvl="3" indent="-457200"/>
            <a:r>
              <a:rPr lang="es-AR" sz="2800" b="1" dirty="0" smtClean="0">
                <a:solidFill>
                  <a:srgbClr val="FF0000"/>
                </a:solidFill>
              </a:rPr>
              <a:t>I </a:t>
            </a:r>
            <a:r>
              <a:rPr lang="es-AR" sz="2800" b="1" dirty="0" err="1" smtClean="0">
                <a:solidFill>
                  <a:srgbClr val="FF0000"/>
                </a:solidFill>
              </a:rPr>
              <a:t>was</a:t>
            </a:r>
            <a:r>
              <a:rPr lang="es-AR" sz="2800" b="1" dirty="0" smtClean="0">
                <a:solidFill>
                  <a:srgbClr val="FF0000"/>
                </a:solidFill>
              </a:rPr>
              <a:t> </a:t>
            </a:r>
            <a:r>
              <a:rPr lang="es-AR" sz="2800" b="1" dirty="0" err="1" smtClean="0">
                <a:solidFill>
                  <a:srgbClr val="FF0000"/>
                </a:solidFill>
              </a:rPr>
              <a:t>always</a:t>
            </a:r>
            <a:r>
              <a:rPr lang="es-AR" sz="2800" b="1" dirty="0" smtClean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53552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Buena </a:t>
            </a:r>
            <a:r>
              <a:rPr lang="en-US" sz="3600" b="1" u="sng" dirty="0" err="1" smtClean="0"/>
              <a:t>gente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1143000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Simpático… la otra manera de decir esto. 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NICE (PERSON)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s-AR" sz="3200" dirty="0"/>
              <a:t>¿Y tus amigos? ¿Cómo eran?</a:t>
            </a:r>
            <a:r>
              <a:rPr lang="es-MX" sz="3200" dirty="0"/>
              <a:t> </a:t>
            </a:r>
            <a:endParaRPr lang="es-MX" sz="3200" dirty="0" smtClean="0"/>
          </a:p>
          <a:p>
            <a:pPr lvl="2"/>
            <a:r>
              <a:rPr lang="en-US" sz="3200" b="1" dirty="0" smtClean="0">
                <a:solidFill>
                  <a:srgbClr val="FF0000"/>
                </a:solidFill>
              </a:rPr>
              <a:t>And your friends? What were they like?</a:t>
            </a:r>
          </a:p>
          <a:p>
            <a:pPr lvl="2"/>
            <a:endParaRPr lang="en-US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AR" sz="3200" dirty="0"/>
              <a:t>Era(n) + </a:t>
            </a:r>
            <a:r>
              <a:rPr lang="es-AR" sz="3200" dirty="0" err="1" smtClean="0"/>
              <a:t>adjective</a:t>
            </a:r>
            <a:endParaRPr lang="es-AR" sz="3200" dirty="0" smtClean="0"/>
          </a:p>
          <a:p>
            <a:pPr lvl="2"/>
            <a:r>
              <a:rPr lang="es-AR" sz="3200" b="1" dirty="0" err="1" smtClean="0">
                <a:solidFill>
                  <a:srgbClr val="FF0000"/>
                </a:solidFill>
              </a:rPr>
              <a:t>They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were</a:t>
            </a:r>
            <a:r>
              <a:rPr lang="es-AR" sz="3200" b="1" dirty="0" smtClean="0">
                <a:solidFill>
                  <a:srgbClr val="FF0000"/>
                </a:solidFill>
              </a:rPr>
              <a:t>…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AR" sz="3200" dirty="0"/>
              <a:t>Siempre + él / ellos </a:t>
            </a:r>
            <a:r>
              <a:rPr lang="es-AR" sz="3200" dirty="0" err="1" smtClean="0"/>
              <a:t>form</a:t>
            </a:r>
            <a:endParaRPr lang="es-AR" sz="3200" dirty="0" smtClean="0"/>
          </a:p>
          <a:p>
            <a:pPr lvl="2"/>
            <a:r>
              <a:rPr lang="es-AR" sz="3200" b="1" dirty="0" err="1" smtClean="0">
                <a:solidFill>
                  <a:srgbClr val="FF0000"/>
                </a:solidFill>
              </a:rPr>
              <a:t>They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were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always</a:t>
            </a:r>
            <a:r>
              <a:rPr lang="es-AR" sz="3200" b="1" dirty="0" smtClean="0">
                <a:solidFill>
                  <a:srgbClr val="FF0000"/>
                </a:solidFill>
              </a:rPr>
              <a:t>…</a:t>
            </a:r>
            <a:endParaRPr lang="es-AR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AR" sz="3200" dirty="0"/>
              <a:t>Me caía(n) muy </a:t>
            </a:r>
            <a:r>
              <a:rPr lang="es-AR" sz="3200" dirty="0" smtClean="0"/>
              <a:t>bien/mal</a:t>
            </a:r>
          </a:p>
          <a:p>
            <a:pPr lvl="2"/>
            <a:r>
              <a:rPr lang="es-AR" sz="3200" b="1" dirty="0" smtClean="0">
                <a:solidFill>
                  <a:srgbClr val="FF0000"/>
                </a:solidFill>
              </a:rPr>
              <a:t>I </a:t>
            </a:r>
            <a:r>
              <a:rPr lang="es-AR" sz="3200" b="1" dirty="0" err="1" smtClean="0">
                <a:solidFill>
                  <a:srgbClr val="FF0000"/>
                </a:solidFill>
              </a:rPr>
              <a:t>really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liked</a:t>
            </a:r>
            <a:r>
              <a:rPr lang="es-AR" sz="3200" b="1" dirty="0" smtClean="0">
                <a:solidFill>
                  <a:srgbClr val="FF0000"/>
                </a:solidFill>
              </a:rPr>
              <a:t> / </a:t>
            </a:r>
            <a:r>
              <a:rPr lang="es-AR" sz="3200" b="1" dirty="0" err="1" smtClean="0">
                <a:solidFill>
                  <a:srgbClr val="FF0000"/>
                </a:solidFill>
              </a:rPr>
              <a:t>didn’t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like</a:t>
            </a:r>
            <a:r>
              <a:rPr lang="es-AR" sz="3200" b="1" dirty="0" smtClean="0">
                <a:solidFill>
                  <a:srgbClr val="FF0000"/>
                </a:solidFill>
              </a:rPr>
              <a:t> </a:t>
            </a:r>
            <a:r>
              <a:rPr lang="es-AR" sz="3200" b="1" dirty="0" err="1" smtClean="0">
                <a:solidFill>
                  <a:srgbClr val="FF0000"/>
                </a:solidFill>
              </a:rPr>
              <a:t>him</a:t>
            </a:r>
            <a:r>
              <a:rPr lang="es-AR" sz="3200" b="1" dirty="0" smtClean="0">
                <a:solidFill>
                  <a:srgbClr val="FF0000"/>
                </a:solidFill>
              </a:rPr>
              <a:t>/</a:t>
            </a:r>
            <a:r>
              <a:rPr lang="es-AR" sz="3200" b="1" dirty="0" err="1" smtClean="0">
                <a:solidFill>
                  <a:srgbClr val="FF0000"/>
                </a:solidFill>
              </a:rPr>
              <a:t>her</a:t>
            </a:r>
            <a:endParaRPr lang="es-MX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21147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77240"/>
          </a:xfrm>
        </p:spPr>
        <p:txBody>
          <a:bodyPr/>
          <a:lstStyle/>
          <a:p>
            <a:pPr algn="ctr"/>
            <a:r>
              <a:rPr lang="en-US" sz="2000" b="1" u="sng" dirty="0"/>
              <a:t>PRETERITE TO TALK ABOUT EMOTIONAL REACTIONS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4267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AR" sz="2400" dirty="0"/>
              <a:t>¿Cómo te sentiste cuando supiste lo de +</a:t>
            </a:r>
            <a:r>
              <a:rPr lang="es-AR" sz="2400" i="1" dirty="0" err="1"/>
              <a:t>person</a:t>
            </a:r>
            <a:r>
              <a:rPr lang="es-AR" sz="2400" i="1" dirty="0"/>
              <a:t>(s)</a:t>
            </a:r>
            <a:r>
              <a:rPr lang="es-AR" sz="2400" dirty="0"/>
              <a:t>…? </a:t>
            </a:r>
            <a:r>
              <a:rPr lang="es-AR" sz="2400" i="1" dirty="0"/>
              <a:t> </a:t>
            </a:r>
            <a:endParaRPr lang="es-AR" sz="2400" i="1" dirty="0" smtClean="0"/>
          </a:p>
          <a:p>
            <a:pPr marL="745236" lvl="3" indent="-457200"/>
            <a:r>
              <a:rPr lang="es-AR" sz="2400" b="1" dirty="0" err="1" smtClean="0">
                <a:solidFill>
                  <a:srgbClr val="FF0000"/>
                </a:solidFill>
              </a:rPr>
              <a:t>How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did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you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feel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when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you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found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out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about</a:t>
            </a:r>
            <a:r>
              <a:rPr lang="es-AR" sz="2400" b="1" dirty="0" smtClean="0">
                <a:solidFill>
                  <a:srgbClr val="FF0000"/>
                </a:solidFill>
              </a:rPr>
              <a:t> + </a:t>
            </a:r>
            <a:r>
              <a:rPr lang="es-AR" sz="2400" b="1" dirty="0" err="1" smtClean="0">
                <a:solidFill>
                  <a:srgbClr val="FF0000"/>
                </a:solidFill>
              </a:rPr>
              <a:t>person</a:t>
            </a:r>
            <a:r>
              <a:rPr lang="es-AR" sz="2400" b="1" dirty="0" smtClean="0">
                <a:solidFill>
                  <a:srgbClr val="FF0000"/>
                </a:solidFill>
              </a:rPr>
              <a:t>?</a:t>
            </a:r>
            <a:endParaRPr lang="es-MX" sz="2400" b="1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s-AR" sz="2400" dirty="0" smtClean="0"/>
              <a:t>Cuando </a:t>
            </a:r>
            <a:r>
              <a:rPr lang="es-AR" sz="2400" dirty="0"/>
              <a:t>oí la noticia, no lo quise creer. </a:t>
            </a:r>
            <a:endParaRPr lang="es-AR" sz="2400" dirty="0" smtClean="0"/>
          </a:p>
          <a:p>
            <a:pPr marL="745236" lvl="3" indent="-457200"/>
            <a:r>
              <a:rPr lang="es-AR" sz="2400" b="1" dirty="0" err="1" smtClean="0">
                <a:solidFill>
                  <a:srgbClr val="FF0000"/>
                </a:solidFill>
              </a:rPr>
              <a:t>When</a:t>
            </a:r>
            <a:r>
              <a:rPr lang="es-AR" sz="2400" b="1" dirty="0" smtClean="0">
                <a:solidFill>
                  <a:srgbClr val="FF0000"/>
                </a:solidFill>
              </a:rPr>
              <a:t> I </a:t>
            </a:r>
            <a:r>
              <a:rPr lang="es-AR" sz="2400" b="1" dirty="0" err="1" smtClean="0">
                <a:solidFill>
                  <a:srgbClr val="FF0000"/>
                </a:solidFill>
              </a:rPr>
              <a:t>heard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the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news</a:t>
            </a:r>
            <a:r>
              <a:rPr lang="es-AR" sz="2400" b="1" dirty="0" smtClean="0">
                <a:solidFill>
                  <a:srgbClr val="FF0000"/>
                </a:solidFill>
              </a:rPr>
              <a:t>, I </a:t>
            </a:r>
            <a:r>
              <a:rPr lang="es-AR" sz="2400" b="1" dirty="0" err="1" smtClean="0">
                <a:solidFill>
                  <a:srgbClr val="FF0000"/>
                </a:solidFill>
              </a:rPr>
              <a:t>didn’t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want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to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believe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it</a:t>
            </a:r>
            <a:r>
              <a:rPr lang="es-AR" sz="2400" b="1" dirty="0" smtClean="0">
                <a:solidFill>
                  <a:srgbClr val="FF0000"/>
                </a:solidFill>
              </a:rPr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AR" sz="2400" dirty="0" smtClean="0"/>
              <a:t>Cuando </a:t>
            </a:r>
            <a:r>
              <a:rPr lang="es-AR" sz="2400" dirty="0"/>
              <a:t>me enteré, no lo pude creer</a:t>
            </a:r>
            <a:r>
              <a:rPr lang="es-AR" sz="2400" dirty="0" smtClean="0"/>
              <a:t>.</a:t>
            </a:r>
          </a:p>
          <a:p>
            <a:pPr marL="745236" lvl="3" indent="-457200"/>
            <a:r>
              <a:rPr lang="es-AR" sz="2400" b="1" dirty="0" err="1" smtClean="0">
                <a:solidFill>
                  <a:srgbClr val="FF0000"/>
                </a:solidFill>
              </a:rPr>
              <a:t>When</a:t>
            </a:r>
            <a:r>
              <a:rPr lang="es-AR" sz="2400" b="1" dirty="0" smtClean="0">
                <a:solidFill>
                  <a:srgbClr val="FF0000"/>
                </a:solidFill>
              </a:rPr>
              <a:t> I </a:t>
            </a:r>
            <a:r>
              <a:rPr lang="es-AR" sz="2400" b="1" dirty="0" err="1" smtClean="0">
                <a:solidFill>
                  <a:srgbClr val="FF0000"/>
                </a:solidFill>
              </a:rPr>
              <a:t>found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out</a:t>
            </a:r>
            <a:r>
              <a:rPr lang="es-AR" sz="2400" b="1" dirty="0" smtClean="0">
                <a:solidFill>
                  <a:srgbClr val="FF0000"/>
                </a:solidFill>
              </a:rPr>
              <a:t>, I </a:t>
            </a:r>
            <a:r>
              <a:rPr lang="es-AR" sz="2400" b="1" dirty="0" err="1" smtClean="0">
                <a:solidFill>
                  <a:srgbClr val="FF0000"/>
                </a:solidFill>
              </a:rPr>
              <a:t>couldn’t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believe</a:t>
            </a:r>
            <a:r>
              <a:rPr lang="es-AR" sz="2400" b="1" dirty="0" smtClean="0">
                <a:solidFill>
                  <a:srgbClr val="FF0000"/>
                </a:solidFill>
              </a:rPr>
              <a:t> </a:t>
            </a:r>
            <a:r>
              <a:rPr lang="es-AR" sz="2400" b="1" dirty="0" err="1" smtClean="0">
                <a:solidFill>
                  <a:srgbClr val="FF0000"/>
                </a:solidFill>
              </a:rPr>
              <a:t>it</a:t>
            </a:r>
            <a:r>
              <a:rPr lang="es-AR" sz="2400" b="1" dirty="0" smtClean="0">
                <a:solidFill>
                  <a:srgbClr val="FF0000"/>
                </a:solidFill>
              </a:rPr>
              <a:t>. </a:t>
            </a:r>
            <a:r>
              <a:rPr lang="es-AR" sz="2400" dirty="0" smtClean="0"/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AR" sz="2400" dirty="0" smtClean="0"/>
              <a:t>Me </a:t>
            </a:r>
            <a:r>
              <a:rPr lang="es-AR" sz="2400" dirty="0"/>
              <a:t>pareció + </a:t>
            </a:r>
            <a:r>
              <a:rPr lang="es-AR" sz="2400" i="1" dirty="0" err="1"/>
              <a:t>adjective</a:t>
            </a:r>
            <a:r>
              <a:rPr lang="es-AR" sz="2400" dirty="0" smtClean="0"/>
              <a:t>…</a:t>
            </a:r>
          </a:p>
          <a:p>
            <a:pPr marL="745236" lvl="3" indent="-457200"/>
            <a:r>
              <a:rPr lang="en-US" sz="2400" b="1" dirty="0" smtClean="0">
                <a:solidFill>
                  <a:srgbClr val="FF0000"/>
                </a:solidFill>
              </a:rPr>
              <a:t>I thought it was…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49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CURIOSO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Quiere saber mucho de nuevas cosas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CURIOUS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AVENTURERO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 </a:t>
            </a:r>
            <a:r>
              <a:rPr lang="en-US" sz="2800" dirty="0" err="1" smtClean="0"/>
              <a:t>cosas</a:t>
            </a:r>
            <a:r>
              <a:rPr lang="en-US" sz="2800" dirty="0" smtClean="0"/>
              <a:t> </a:t>
            </a:r>
            <a:r>
              <a:rPr lang="en-US" sz="2800" dirty="0" err="1" smtClean="0"/>
              <a:t>nuevas</a:t>
            </a:r>
            <a:r>
              <a:rPr lang="en-US" sz="2800" dirty="0" smtClean="0"/>
              <a:t> e </a:t>
            </a:r>
            <a:r>
              <a:rPr lang="en-US" sz="2800" dirty="0" err="1" smtClean="0"/>
              <a:t>interesantes</a:t>
            </a:r>
            <a:r>
              <a:rPr lang="en-US" sz="2800" dirty="0" smtClean="0"/>
              <a:t> 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ADVENTUROUS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BONDADOSO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Siempre comparte los juguetes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GENEROUS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err="1" smtClean="0"/>
              <a:t>EGOíSTA</a:t>
            </a:r>
            <a:r>
              <a:rPr lang="en-US" sz="3600" b="1" u="sng" dirty="0" smtClean="0"/>
              <a:t> 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Siempre</a:t>
            </a:r>
            <a:r>
              <a:rPr lang="en-US" sz="2800" dirty="0" smtClean="0"/>
              <a:t> </a:t>
            </a:r>
            <a:r>
              <a:rPr lang="en-US" sz="2800" dirty="0" err="1" smtClean="0"/>
              <a:t>piensa</a:t>
            </a:r>
            <a:r>
              <a:rPr lang="en-US" sz="2800" dirty="0" smtClean="0"/>
              <a:t> en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misma</a:t>
            </a:r>
            <a:r>
              <a:rPr lang="en-US" sz="2800" dirty="0" smtClean="0"/>
              <a:t>, no </a:t>
            </a:r>
            <a:r>
              <a:rPr lang="en-US" sz="2800" dirty="0" err="1" smtClean="0"/>
              <a:t>comparte</a:t>
            </a:r>
            <a:r>
              <a:rPr lang="en-US" sz="2800" dirty="0" smtClean="0"/>
              <a:t> los </a:t>
            </a:r>
            <a:r>
              <a:rPr lang="en-US" sz="2800" dirty="0" err="1" smtClean="0"/>
              <a:t>juguetes</a:t>
            </a:r>
            <a:r>
              <a:rPr lang="en-US" sz="2800" dirty="0"/>
              <a:t> 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SELFISH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CALLADO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</a:t>
            </a:r>
            <a:r>
              <a:rPr lang="en-US" sz="2800" dirty="0" err="1" smtClean="0"/>
              <a:t>habla</a:t>
            </a:r>
            <a:r>
              <a:rPr lang="en-US" sz="2800" dirty="0" smtClean="0"/>
              <a:t> mucho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QUIET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sz="3600" b="1" u="sng" dirty="0" smtClean="0"/>
              <a:t>CONVERSADOR</a:t>
            </a:r>
            <a:endParaRPr lang="es-MX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3777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Siempre</a:t>
            </a:r>
            <a:r>
              <a:rPr lang="en-US" sz="2800" dirty="0" smtClean="0"/>
              <a:t> </a:t>
            </a:r>
            <a:r>
              <a:rPr lang="en-US" sz="2800" dirty="0" err="1" smtClean="0"/>
              <a:t>habla</a:t>
            </a:r>
            <a:r>
              <a:rPr lang="en-US" sz="2800" dirty="0" smtClean="0"/>
              <a:t> mucho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TALKATIVE</a:t>
            </a:r>
            <a:endParaRPr lang="es-MX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0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633</TotalTime>
  <Words>309</Words>
  <Application>Microsoft Office PowerPoint</Application>
  <PresentationFormat>On-screen Show (4:3)</PresentationFormat>
  <Paragraphs>104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Angles</vt:lpstr>
      <vt:lpstr>Vocab 6.2</vt:lpstr>
      <vt:lpstr>AMABLE</vt:lpstr>
      <vt:lpstr>Buena gente</vt:lpstr>
      <vt:lpstr>CURIOSO</vt:lpstr>
      <vt:lpstr>AVENTURERO</vt:lpstr>
      <vt:lpstr>BONDADOSO</vt:lpstr>
      <vt:lpstr>EGOíSTA </vt:lpstr>
      <vt:lpstr>CALLADO</vt:lpstr>
      <vt:lpstr>CONVERSADOR</vt:lpstr>
      <vt:lpstr>cariñoso</vt:lpstr>
      <vt:lpstr>ESTRICTO</vt:lpstr>
      <vt:lpstr>PACIENTE</vt:lpstr>
      <vt:lpstr>IMPACIENTE</vt:lpstr>
      <vt:lpstr>OBEDIENTE</vt:lpstr>
      <vt:lpstr>CHISMOSO</vt:lpstr>
      <vt:lpstr>chistoso</vt:lpstr>
      <vt:lpstr>JUGUETóN, JUGUETONA</vt:lpstr>
      <vt:lpstr>CONSENTIDO</vt:lpstr>
      <vt:lpstr>SOLITARIO</vt:lpstr>
      <vt:lpstr>El cuento</vt:lpstr>
      <vt:lpstr>El recuerdo</vt:lpstr>
      <vt:lpstr>El nacimiento</vt:lpstr>
      <vt:lpstr>El bautizo</vt:lpstr>
      <vt:lpstr>LA ENFERMEDAD</vt:lpstr>
      <vt:lpstr>LA MUERTE</vt:lpstr>
      <vt:lpstr>LA PARTIDA</vt:lpstr>
      <vt:lpstr>Caerle bien/ mal a+ person </vt:lpstr>
      <vt:lpstr>¡Qué chismoso(a)! </vt:lpstr>
      <vt:lpstr>IMPERFECT TO TALK ABOUT THINGS AND PEOPLE IN THE PAST</vt:lpstr>
      <vt:lpstr>PowerPoint Presentation</vt:lpstr>
      <vt:lpstr>PRETERITE TO TALK ABOUT EMOTIONAL REACTIONS 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17</cp:revision>
  <dcterms:created xsi:type="dcterms:W3CDTF">2013-03-11T16:12:02Z</dcterms:created>
  <dcterms:modified xsi:type="dcterms:W3CDTF">2014-04-01T18:22:44Z</dcterms:modified>
</cp:coreProperties>
</file>