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B40D2C-2494-4B4A-97C9-E9C3D888B3B3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78A97A-A903-421E-A99D-2BB2B8188F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B40D2C-2494-4B4A-97C9-E9C3D888B3B3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8A97A-A903-421E-A99D-2BB2B8188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B40D2C-2494-4B4A-97C9-E9C3D888B3B3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8A97A-A903-421E-A99D-2BB2B8188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B40D2C-2494-4B4A-97C9-E9C3D888B3B3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8A97A-A903-421E-A99D-2BB2B8188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B40D2C-2494-4B4A-97C9-E9C3D888B3B3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78A97A-A903-421E-A99D-2BB2B8188F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B40D2C-2494-4B4A-97C9-E9C3D888B3B3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178A97A-A903-421E-A99D-2BB2B8188F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B40D2C-2494-4B4A-97C9-E9C3D888B3B3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178A97A-A903-421E-A99D-2BB2B8188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B40D2C-2494-4B4A-97C9-E9C3D888B3B3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8A97A-A903-421E-A99D-2BB2B8188F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8B40D2C-2494-4B4A-97C9-E9C3D888B3B3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78A97A-A903-421E-A99D-2BB2B8188F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B8B40D2C-2494-4B4A-97C9-E9C3D888B3B3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78A97A-A903-421E-A99D-2BB2B8188F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B8B40D2C-2494-4B4A-97C9-E9C3D888B3B3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178A97A-A903-421E-A99D-2BB2B8188F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B8B40D2C-2494-4B4A-97C9-E9C3D888B3B3}" type="datetimeFigureOut">
              <a:rPr lang="en-US" smtClean="0"/>
              <a:pPr/>
              <a:t>4/10/2012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178A97A-A903-421E-A99D-2BB2B8188F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r>
              <a:rPr lang="en-US" dirty="0" smtClean="0"/>
              <a:t> 7.1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En el </a:t>
            </a:r>
            <a:r>
              <a:rPr lang="en-US" dirty="0" err="1" smtClean="0"/>
              <a:t>restaurante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Los </a:t>
            </a:r>
            <a:r>
              <a:rPr lang="en-US" dirty="0" err="1" smtClean="0">
                <a:solidFill>
                  <a:srgbClr val="FFFF00"/>
                </a:solidFill>
              </a:rPr>
              <a:t>bocadillos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4578" name="Picture 2" descr="https://encrypted-tbn0.google.com/images?q=tbn:ANd9GcQZy3nWpBFhDVjLv0l8ktHJCIPuUxn4zuXntJyRFr1HOUaXVlhgFcyWf6M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828800"/>
            <a:ext cx="3860800" cy="2895600"/>
          </a:xfrm>
          <a:prstGeom prst="rect">
            <a:avLst/>
          </a:prstGeom>
          <a:noFill/>
        </p:spPr>
      </p:pic>
      <p:pic>
        <p:nvPicPr>
          <p:cNvPr id="24580" name="Picture 4" descr="https://encrypted-tbn3.google.com/images?q=tbn:ANd9GcSENsWYDn6z4MUBCqaGckaw6PJPv6jHOkDHkz0MZ40d65nzb5W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2514600"/>
            <a:ext cx="3574328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Los </a:t>
            </a:r>
            <a:r>
              <a:rPr lang="en-US" dirty="0" err="1" smtClean="0">
                <a:solidFill>
                  <a:srgbClr val="FFFF00"/>
                </a:solidFill>
              </a:rPr>
              <a:t>entremeses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5602" name="Picture 2" descr="http://1.bp.blogspot.com/_8TwPzhqT7sg/SrST1O-2-II/AAAAAAAAE5w/KI9RMUiG1t8/s400/entremes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828800"/>
            <a:ext cx="381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caldo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pollo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6626" name="Picture 2" descr="https://encrypted-tbn3.google.com/images?q=tbn:ANd9GcQf3l2yk5r_SOrha-OuSm8xWCUo_wfT25nMxOv1HoEADWaZoa551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905000"/>
            <a:ext cx="5889352" cy="3657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 </a:t>
            </a:r>
            <a:r>
              <a:rPr lang="en-US" dirty="0" err="1" smtClean="0">
                <a:solidFill>
                  <a:srgbClr val="FFFF00"/>
                </a:solidFill>
              </a:rPr>
              <a:t>sopa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ajo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7650" name="Picture 2" descr="https://encrypted-tbn3.google.com/images?q=tbn:ANd9GcRuc5DNED_o9Ft2PkSpuYApJxnhIcV2FNY_T6yzBChyV7zmCLN7Z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81400" y="2743200"/>
            <a:ext cx="3896695" cy="2971800"/>
          </a:xfrm>
          <a:prstGeom prst="rect">
            <a:avLst/>
          </a:prstGeom>
          <a:noFill/>
        </p:spPr>
      </p:pic>
      <p:pic>
        <p:nvPicPr>
          <p:cNvPr id="27652" name="Picture 4" descr="https://encrypted-tbn3.google.com/images?q=tbn:ANd9GcSxrxkRS8wg1VlbyFbYLyzxtsFdQiaYG6BMdxXWHbNYg06MkFE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362200"/>
            <a:ext cx="2695575" cy="1695451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447800" y="4191000"/>
            <a:ext cx="914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err="1" smtClean="0">
                <a:solidFill>
                  <a:srgbClr val="FFFF00"/>
                </a:solidFill>
              </a:rPr>
              <a:t>ajo</a:t>
            </a:r>
            <a:endParaRPr lang="en-US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 </a:t>
            </a:r>
            <a:r>
              <a:rPr lang="en-US" dirty="0" err="1" smtClean="0">
                <a:solidFill>
                  <a:srgbClr val="FFFF00"/>
                </a:solidFill>
              </a:rPr>
              <a:t>sopa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fideos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8674" name="Picture 2" descr="https://encrypted-tbn1.google.com/images?q=tbn:ANd9GcQ_UHroaddOGUxC6SHn_LuiMFgkRuNKVfdKmMwwMmQBLY_L3xc3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81200"/>
            <a:ext cx="467962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 gazpacho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9698" name="Picture 2" descr="https://encrypted-tbn3.google.com/images?q=tbn:ANd9GcTpG9Aer_zMMV6MyfssgmyUB3D__CSwZ_8utKR-TcKIdgzjJJ5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600200"/>
            <a:ext cx="3581400" cy="35814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3962400" y="1219200"/>
            <a:ext cx="5181600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b="1" dirty="0" smtClean="0"/>
          </a:p>
          <a:p>
            <a:r>
              <a:rPr lang="en-US" sz="2000" b="1" dirty="0" smtClean="0"/>
              <a:t>Ingredients</a:t>
            </a:r>
          </a:p>
          <a:p>
            <a:r>
              <a:rPr lang="en-US" sz="2000" b="1" dirty="0" smtClean="0"/>
              <a:t>4 cups </a:t>
            </a:r>
            <a:r>
              <a:rPr lang="en-US" sz="2000" b="1" u="sng" dirty="0">
                <a:hlinkClick r:id=""/>
              </a:rPr>
              <a:t>tomato</a:t>
            </a:r>
            <a:r>
              <a:rPr lang="en-US" sz="2000" b="1" dirty="0" smtClean="0"/>
              <a:t> juice</a:t>
            </a:r>
          </a:p>
          <a:p>
            <a:r>
              <a:rPr lang="en-US" sz="2000" b="1" dirty="0" smtClean="0"/>
              <a:t>1 onion, minced</a:t>
            </a:r>
          </a:p>
          <a:p>
            <a:r>
              <a:rPr lang="en-US" sz="2000" b="1" dirty="0" smtClean="0"/>
              <a:t>1 green bell pepper, minced</a:t>
            </a:r>
          </a:p>
          <a:p>
            <a:r>
              <a:rPr lang="en-US" sz="2000" b="1" dirty="0" smtClean="0"/>
              <a:t>1 cucumber, chopped</a:t>
            </a:r>
          </a:p>
          <a:p>
            <a:r>
              <a:rPr lang="en-US" sz="2000" b="1" dirty="0" smtClean="0"/>
              <a:t>2 cups chopped tomatoes</a:t>
            </a:r>
          </a:p>
          <a:p>
            <a:r>
              <a:rPr lang="en-US" sz="2000" b="1" dirty="0" smtClean="0"/>
              <a:t>2 green onions, chopped</a:t>
            </a:r>
          </a:p>
          <a:p>
            <a:r>
              <a:rPr lang="en-US" sz="2000" b="1" dirty="0" smtClean="0"/>
              <a:t>1 clove garlic, minced</a:t>
            </a:r>
          </a:p>
          <a:p>
            <a:r>
              <a:rPr lang="en-US" sz="2000" b="1" dirty="0" smtClean="0"/>
              <a:t>3 tablespoons fresh lemon juice</a:t>
            </a:r>
          </a:p>
          <a:p>
            <a:r>
              <a:rPr lang="en-US" sz="2000" b="1" dirty="0" smtClean="0"/>
              <a:t>2 tablespoons red wine vinegar</a:t>
            </a:r>
          </a:p>
          <a:p>
            <a:r>
              <a:rPr lang="en-US" sz="2000" b="1" dirty="0" smtClean="0"/>
              <a:t>1 teaspoon dried tarragon</a:t>
            </a:r>
          </a:p>
          <a:p>
            <a:r>
              <a:rPr lang="en-US" sz="2000" b="1" dirty="0" smtClean="0"/>
              <a:t>1 teaspoon dried basil</a:t>
            </a:r>
          </a:p>
          <a:p>
            <a:r>
              <a:rPr lang="en-US" sz="2000" b="1" dirty="0" smtClean="0"/>
              <a:t>1/4 cup chopped fresh parsley</a:t>
            </a:r>
          </a:p>
          <a:p>
            <a:r>
              <a:rPr lang="en-US" sz="2000" b="1" dirty="0" smtClean="0"/>
              <a:t>1 teaspoon white sugar</a:t>
            </a:r>
          </a:p>
          <a:p>
            <a:r>
              <a:rPr lang="en-US" sz="2000" b="1" dirty="0" smtClean="0"/>
              <a:t>salt and pepper to taste</a:t>
            </a:r>
          </a:p>
          <a:p>
            <a:endParaRPr lang="en-US" b="1" dirty="0"/>
          </a:p>
          <a:p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aceite</a:t>
            </a:r>
            <a:r>
              <a:rPr lang="en-US" dirty="0" smtClean="0">
                <a:solidFill>
                  <a:srgbClr val="FFFF00"/>
                </a:solidFill>
              </a:rPr>
              <a:t> de </a:t>
            </a:r>
            <a:r>
              <a:rPr lang="en-US" dirty="0" err="1" smtClean="0">
                <a:solidFill>
                  <a:srgbClr val="FFFF00"/>
                </a:solidFill>
              </a:rPr>
              <a:t>oliva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0722" name="Picture 2" descr="https://encrypted-tbn3.google.com/images?q=tbn:ANd9GcTTikgmopdbFR2wVu425mhmF-590VIUDB0aHdNWBNYNniysmP2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76400"/>
            <a:ext cx="3630384" cy="4419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vinagre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1746" name="Picture 2" descr="https://encrypted-tbn0.google.com/images?q=tbn:ANd9GcRRdxYlbrU1H6qCXtlmREMbz5iSi4qXQRCpBBkjg3vdVXzeMjKua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905000"/>
            <a:ext cx="4267198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 </a:t>
            </a:r>
            <a:r>
              <a:rPr lang="en-US" dirty="0" err="1" smtClean="0">
                <a:solidFill>
                  <a:srgbClr val="FFFF00"/>
                </a:solidFill>
              </a:rPr>
              <a:t>ensalada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mixta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2770" name="Picture 2" descr="https://encrypted-tbn2.google.com/images?q=tbn:ANd9GcQPwwRZt79UpxQg0fGisMaMtLmPdLJuHm2QiqKkmTS8q662AdwV5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0" y="2133600"/>
            <a:ext cx="4781351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 </a:t>
            </a:r>
            <a:r>
              <a:rPr lang="en-US" dirty="0" err="1" smtClean="0">
                <a:solidFill>
                  <a:srgbClr val="FFFF00"/>
                </a:solidFill>
              </a:rPr>
              <a:t>lechuga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3794" name="Picture 2" descr="https://encrypted-tbn1.google.com/images?q=tbn:ANd9GcQGADdLj7PkxTsXG9xqpEa4iWUK5XoJYPx2b6vG3_5oxPDJLX4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90800" y="19812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Dejar</a:t>
            </a:r>
            <a:r>
              <a:rPr lang="en-US" dirty="0" smtClean="0">
                <a:solidFill>
                  <a:srgbClr val="FFFF00"/>
                </a:solidFill>
              </a:rPr>
              <a:t> la </a:t>
            </a:r>
            <a:r>
              <a:rPr lang="en-US" dirty="0" err="1" smtClean="0">
                <a:solidFill>
                  <a:srgbClr val="FFFF00"/>
                </a:solidFill>
              </a:rPr>
              <a:t>propina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https://encrypted-tbn3.google.com/images?q=tbn:ANd9GcQYgZI4nwO1FBm5PR5fGnJU0BvPSQZjJal6kXtsOjxlSlZd57Uyc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752600"/>
            <a:ext cx="4800600" cy="40726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plato</a:t>
            </a:r>
            <a:r>
              <a:rPr lang="en-US" dirty="0" smtClean="0">
                <a:solidFill>
                  <a:srgbClr val="FFFF00"/>
                </a:solidFill>
              </a:rPr>
              <a:t> principal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plato</a:t>
            </a:r>
            <a:r>
              <a:rPr lang="en-US" dirty="0" smtClean="0">
                <a:solidFill>
                  <a:srgbClr val="FFFF00"/>
                </a:solidFill>
              </a:rPr>
              <a:t> del </a:t>
            </a:r>
            <a:r>
              <a:rPr lang="en-US" dirty="0" err="1" smtClean="0">
                <a:solidFill>
                  <a:srgbClr val="FFFF00"/>
                </a:solidFill>
              </a:rPr>
              <a:t>día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4818" name="Picture 2" descr="http://farm7.staticflickr.com/6166/6192374710_757797d382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4600" y="1447800"/>
            <a:ext cx="3686175" cy="4943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bistec</a:t>
            </a:r>
            <a:r>
              <a:rPr lang="en-US" dirty="0" smtClean="0">
                <a:solidFill>
                  <a:srgbClr val="FFFF00"/>
                </a:solidFill>
              </a:rPr>
              <a:t> a la </a:t>
            </a:r>
            <a:r>
              <a:rPr lang="en-US" dirty="0" err="1" smtClean="0">
                <a:solidFill>
                  <a:srgbClr val="FFFF00"/>
                </a:solidFill>
              </a:rPr>
              <a:t>parrilla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6866" name="Picture 2" descr="https://encrypted-tbn0.google.com/images?q=tbn:ANd9GcRoIECsLqorgY-WFCL93z3VPxfi0rRuZyowsLqz58rVy-cDcJu5w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81200"/>
            <a:ext cx="6214643" cy="3733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bistec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r>
              <a:rPr lang="en-US" dirty="0" err="1" smtClean="0">
                <a:solidFill>
                  <a:srgbClr val="FFFF00"/>
                </a:solidFill>
              </a:rPr>
              <a:t>encebollado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37890" name="Picture 2" descr="https://encrypted-tbn2.google.com/images?q=tbn:ANd9GcQ7Q0yl_Fh1bnUBA5nqI8wHd-PNpeMmDt_47HvsaujR3h27DfF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828800"/>
            <a:ext cx="4781351" cy="3581400"/>
          </a:xfrm>
          <a:prstGeom prst="rect">
            <a:avLst/>
          </a:prstGeom>
          <a:noFill/>
        </p:spPr>
      </p:pic>
      <p:pic>
        <p:nvPicPr>
          <p:cNvPr id="37892" name="Picture 4" descr="https://encrypted-tbn2.google.com/images?q=tbn:ANd9GcSeKMGy3NGxo-S4PVk2Y5soW6PaU432h3fWpfjuwy5ZbaF69Noys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867400" y="2133600"/>
            <a:ext cx="2162175" cy="211455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324600" y="4419600"/>
            <a:ext cx="16738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FF00"/>
                </a:solidFill>
              </a:rPr>
              <a:t>cebolla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La carne </a:t>
            </a:r>
            <a:r>
              <a:rPr lang="en-US" dirty="0" err="1" smtClean="0">
                <a:solidFill>
                  <a:srgbClr val="FFFF00"/>
                </a:solidFill>
              </a:rPr>
              <a:t>asada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40962" name="Picture 2" descr="https://encrypted-tbn0.google.com/images?q=tbn:ANd9GcTzURaSmxonbxjqwEiAbiKdDSYuePR2FhsFMvHHuq7vtKm24Nay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0"/>
            <a:ext cx="4722750" cy="3200400"/>
          </a:xfrm>
          <a:prstGeom prst="rect">
            <a:avLst/>
          </a:prstGeom>
          <a:noFill/>
        </p:spPr>
      </p:pic>
      <p:pic>
        <p:nvPicPr>
          <p:cNvPr id="40964" name="Picture 4" descr="https://encrypted-tbn0.google.com/images?q=tbn:ANd9GcQFJuiPrR6NHGrHnVS6aV7GvLBUjXCsmq16-wKtpqWSv2iTtOt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2819400"/>
            <a:ext cx="3458850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Las </a:t>
            </a:r>
            <a:r>
              <a:rPr lang="en-US" sz="3600" dirty="0" err="1" smtClean="0">
                <a:solidFill>
                  <a:srgbClr val="FFFF00"/>
                </a:solidFill>
              </a:rPr>
              <a:t>chuletas</a:t>
            </a:r>
            <a:r>
              <a:rPr lang="en-US" sz="3600" dirty="0" smtClean="0">
                <a:solidFill>
                  <a:srgbClr val="FFFF00"/>
                </a:solidFill>
              </a:rPr>
              <a:t> de </a:t>
            </a:r>
            <a:r>
              <a:rPr lang="en-US" sz="3600" dirty="0" err="1" smtClean="0">
                <a:solidFill>
                  <a:srgbClr val="FFFF00"/>
                </a:solidFill>
              </a:rPr>
              <a:t>cerdo</a:t>
            </a:r>
            <a:r>
              <a:rPr lang="en-US" sz="3600" dirty="0" smtClean="0">
                <a:solidFill>
                  <a:srgbClr val="FFFF00"/>
                </a:solidFill>
              </a:rPr>
              <a:t> con </a:t>
            </a:r>
            <a:r>
              <a:rPr lang="en-US" sz="3600" dirty="0" err="1" smtClean="0">
                <a:solidFill>
                  <a:srgbClr val="FFFF00"/>
                </a:solidFill>
              </a:rPr>
              <a:t>habichuelas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1988" name="Picture 4" descr="https://encrypted-tbn2.google.com/images?q=tbn:ANd9GcSztS1F3yKmlkYrbYw0YKbj4-CfT6z7nNTU0FXOghH0YJeiG8z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752600"/>
            <a:ext cx="39624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El </a:t>
            </a:r>
            <a:r>
              <a:rPr lang="en-US" sz="3600" dirty="0" err="1" smtClean="0">
                <a:solidFill>
                  <a:srgbClr val="FFFF00"/>
                </a:solidFill>
              </a:rPr>
              <a:t>lechón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asado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3010" name="Picture 2" descr="https://encrypted-tbn1.google.com/images?q=tbn:ANd9GcSFY4hdPQVNbdu6TaGcq5ymEVrBa4bZI1Q6rRM6W27Ble16MeQr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4400" y="1828800"/>
            <a:ext cx="3910061" cy="3048000"/>
          </a:xfrm>
          <a:prstGeom prst="rect">
            <a:avLst/>
          </a:prstGeom>
          <a:noFill/>
        </p:spPr>
      </p:pic>
      <p:pic>
        <p:nvPicPr>
          <p:cNvPr id="43012" name="Picture 4" descr="https://encrypted-tbn2.google.com/images?q=tbn:ANd9GcSx21KbGC-yuYE2oseaHMIqWQVtx6XZ3IFrJQocqsZxuZfSCum85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2286000"/>
            <a:ext cx="3341769" cy="25146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4876800"/>
            <a:ext cx="4019049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El </a:t>
            </a:r>
            <a:r>
              <a:rPr lang="en-US" sz="3200" b="1" dirty="0" err="1" smtClean="0">
                <a:solidFill>
                  <a:srgbClr val="FFFF00"/>
                </a:solidFill>
              </a:rPr>
              <a:t>cochinillo</a:t>
            </a:r>
            <a:r>
              <a:rPr lang="en-US" sz="3200" b="1" dirty="0" smtClean="0">
                <a:solidFill>
                  <a:srgbClr val="FFFF00"/>
                </a:solidFill>
              </a:rPr>
              <a:t> </a:t>
            </a:r>
            <a:r>
              <a:rPr lang="en-US" sz="3200" b="1" dirty="0" err="1" smtClean="0">
                <a:solidFill>
                  <a:srgbClr val="FFFF00"/>
                </a:solidFill>
              </a:rPr>
              <a:t>asado</a:t>
            </a:r>
            <a:endParaRPr lang="en-US" sz="3200" b="1" dirty="0" smtClean="0">
              <a:solidFill>
                <a:srgbClr val="FFFF00"/>
              </a:solidFill>
            </a:endParaRPr>
          </a:p>
          <a:p>
            <a:r>
              <a:rPr lang="en-US" sz="3200" b="1" dirty="0" smtClean="0">
                <a:solidFill>
                  <a:srgbClr val="FFFF00"/>
                </a:solidFill>
              </a:rPr>
              <a:t>de Segovia</a:t>
            </a:r>
            <a:endParaRPr lang="en-US" sz="3200" b="1" dirty="0"/>
          </a:p>
        </p:txBody>
      </p:sp>
      <p:sp>
        <p:nvSpPr>
          <p:cNvPr id="7" name="Rectangle 6"/>
          <p:cNvSpPr/>
          <p:nvPr/>
        </p:nvSpPr>
        <p:spPr>
          <a:xfrm>
            <a:off x="685800" y="5943601"/>
            <a:ext cx="457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http://www.youtube.com/watch?v=SZmiH5FCz98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Los </a:t>
            </a:r>
            <a:r>
              <a:rPr lang="en-US" sz="3600" dirty="0" err="1" smtClean="0">
                <a:solidFill>
                  <a:srgbClr val="FFFF00"/>
                </a:solidFill>
              </a:rPr>
              <a:t>mariscos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4034" name="Picture 2" descr="https://encrypted-tbn0.google.com/images?q=tbn:ANd9GcSMO8FTrgt7nlBcAbi-UlCGoGmMxxEWlDqydqCW_37Ih4KFpAl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600200"/>
            <a:ext cx="3473226" cy="4495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El </a:t>
            </a:r>
            <a:r>
              <a:rPr lang="en-US" sz="3600" dirty="0" err="1" smtClean="0">
                <a:solidFill>
                  <a:srgbClr val="FFFF00"/>
                </a:solidFill>
              </a:rPr>
              <a:t>pollo</a:t>
            </a:r>
            <a:r>
              <a:rPr lang="en-US" sz="3600" dirty="0" smtClean="0">
                <a:solidFill>
                  <a:srgbClr val="FFFF00"/>
                </a:solidFill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</a:rPr>
              <a:t>asado</a:t>
            </a:r>
            <a:r>
              <a:rPr lang="en-US" sz="3600" dirty="0" smtClean="0">
                <a:solidFill>
                  <a:srgbClr val="FFFF00"/>
                </a:solidFill>
              </a:rPr>
              <a:t> con </a:t>
            </a:r>
            <a:r>
              <a:rPr lang="en-US" sz="3600" dirty="0" err="1" smtClean="0">
                <a:solidFill>
                  <a:srgbClr val="FFFF00"/>
                </a:solidFill>
              </a:rPr>
              <a:t>gandules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6082" name="Picture 2" descr="https://encrypted-tbn0.google.com/images?q=tbn:ANd9GcRmiYLmKnWEmaxNMwnilIZ2h0Q0Y8hlhBs0DXqLhhxEoCH3uoVhT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19400" y="1752600"/>
            <a:ext cx="3938093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El flan de </a:t>
            </a:r>
            <a:r>
              <a:rPr lang="en-US" sz="3600" dirty="0" err="1" smtClean="0">
                <a:solidFill>
                  <a:srgbClr val="FFFF00"/>
                </a:solidFill>
              </a:rPr>
              <a:t>vainilla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7106" name="Picture 2" descr="https://encrypted-tbn2.google.com/images?q=tbn:ANd9GcSmgdy8w2e-UZhthC_1VKp8X7Q3Ri9qDDtNipXtkt3JkOTdIv3Rs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676400"/>
            <a:ext cx="3283499" cy="4191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Las </a:t>
            </a:r>
            <a:r>
              <a:rPr lang="en-US" sz="3600" dirty="0" err="1" smtClean="0">
                <a:solidFill>
                  <a:srgbClr val="FFFF00"/>
                </a:solidFill>
              </a:rPr>
              <a:t>fresas</a:t>
            </a:r>
            <a:r>
              <a:rPr lang="en-US" sz="3600" dirty="0" smtClean="0">
                <a:solidFill>
                  <a:srgbClr val="FFFF00"/>
                </a:solidFill>
              </a:rPr>
              <a:t> (con </a:t>
            </a:r>
            <a:r>
              <a:rPr lang="en-US" sz="3600" dirty="0" err="1" smtClean="0">
                <a:solidFill>
                  <a:srgbClr val="FFFF00"/>
                </a:solidFill>
              </a:rPr>
              <a:t>crema</a:t>
            </a:r>
            <a:r>
              <a:rPr lang="en-US" sz="3600" dirty="0" smtClean="0">
                <a:solidFill>
                  <a:srgbClr val="FFFF00"/>
                </a:solidFill>
              </a:rPr>
              <a:t>)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8130" name="Picture 2" descr="http://www.mycolombianrecipes.com/wp-content/uploads/2010/12/Fresas-con-Crem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447800"/>
            <a:ext cx="3152775" cy="4943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Pagar</a:t>
            </a:r>
            <a:r>
              <a:rPr lang="en-US" dirty="0" smtClean="0">
                <a:solidFill>
                  <a:srgbClr val="FFFF00"/>
                </a:solidFill>
              </a:rPr>
              <a:t> la </a:t>
            </a:r>
            <a:r>
              <a:rPr lang="en-US" dirty="0" err="1" smtClean="0">
                <a:solidFill>
                  <a:srgbClr val="FFFF00"/>
                </a:solidFill>
              </a:rPr>
              <a:t>cuenta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5362" name="Picture 2" descr="https://encrypted-tbn2.google.com/images?q=tbn:ANd9GcRY6ZjSUQWNtB4M6xnOjK_78EAwYS24EpJBfoNiUMdwe352Qbf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828800"/>
            <a:ext cx="6412455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915400" cy="1143000"/>
          </a:xfrm>
        </p:spPr>
        <p:txBody>
          <a:bodyPr>
            <a:noAutofit/>
          </a:bodyPr>
          <a:lstStyle/>
          <a:p>
            <a:r>
              <a:rPr lang="en-US" sz="3600" dirty="0" smtClean="0">
                <a:solidFill>
                  <a:srgbClr val="FFFF00"/>
                </a:solidFill>
              </a:rPr>
              <a:t>La </a:t>
            </a:r>
            <a:r>
              <a:rPr lang="en-US" sz="3600" dirty="0" err="1" smtClean="0">
                <a:solidFill>
                  <a:srgbClr val="FFFF00"/>
                </a:solidFill>
              </a:rPr>
              <a:t>pera</a:t>
            </a:r>
            <a:endParaRPr lang="en-US" sz="3600" dirty="0">
              <a:solidFill>
                <a:srgbClr val="FFFF00"/>
              </a:solidFill>
            </a:endParaRPr>
          </a:p>
        </p:txBody>
      </p:sp>
      <p:pic>
        <p:nvPicPr>
          <p:cNvPr id="49154" name="Picture 2" descr="https://encrypted-tbn2.google.com/images?q=tbn:ANd9GcQ4CLk-FMyzuV6UZTjCIG34v1oT2lx5unzfYSKOUZTW0qngQukU-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81200"/>
            <a:ext cx="484324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9154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La piña</a:t>
            </a:r>
            <a:endParaRPr lang="en-US" sz="4400" dirty="0">
              <a:solidFill>
                <a:srgbClr val="FFFF00"/>
              </a:solidFill>
            </a:endParaRPr>
          </a:p>
        </p:txBody>
      </p:sp>
      <p:pic>
        <p:nvPicPr>
          <p:cNvPr id="49154" name="Picture 2" descr="https://encrypted-tbn2.google.com/images?q=tbn:ANd9GcQ4CLk-FMyzuV6UZTjCIG34v1oT2lx5unzfYSKOUZTW0qngQukU-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9800" y="1981200"/>
            <a:ext cx="4843240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9154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El </a:t>
            </a:r>
            <a:r>
              <a:rPr lang="en-US" sz="4400" dirty="0" err="1" smtClean="0">
                <a:solidFill>
                  <a:srgbClr val="FFFF00"/>
                </a:solidFill>
              </a:rPr>
              <a:t>plátano</a:t>
            </a:r>
            <a:endParaRPr lang="en-US" sz="4400" dirty="0">
              <a:solidFill>
                <a:srgbClr val="FFFF00"/>
              </a:solidFill>
            </a:endParaRPr>
          </a:p>
        </p:txBody>
      </p:sp>
      <p:pic>
        <p:nvPicPr>
          <p:cNvPr id="50178" name="Picture 2" descr="https://encrypted-tbn1.google.com/images?q=tbn:ANd9GcT_44UmEIcHq7YV76DshYreeAFXunDPzBusb_D0qcC8FMb2UmB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752600"/>
            <a:ext cx="5189217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9154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El </a:t>
            </a:r>
            <a:r>
              <a:rPr lang="en-US" sz="4400" dirty="0" err="1" smtClean="0">
                <a:solidFill>
                  <a:srgbClr val="FFFF00"/>
                </a:solidFill>
              </a:rPr>
              <a:t>surtido</a:t>
            </a:r>
            <a:r>
              <a:rPr lang="en-US" sz="4400" dirty="0" smtClean="0">
                <a:solidFill>
                  <a:srgbClr val="FFFF00"/>
                </a:solidFill>
              </a:rPr>
              <a:t> de </a:t>
            </a:r>
            <a:r>
              <a:rPr lang="en-US" sz="4400" dirty="0" err="1" smtClean="0">
                <a:solidFill>
                  <a:srgbClr val="FFFF00"/>
                </a:solidFill>
              </a:rPr>
              <a:t>frutas</a:t>
            </a:r>
            <a:r>
              <a:rPr lang="en-US" sz="4400" dirty="0" smtClean="0">
                <a:solidFill>
                  <a:srgbClr val="FFFF00"/>
                </a:solidFill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</a:rPr>
              <a:t>frescas</a:t>
            </a:r>
            <a:endParaRPr lang="en-US" sz="4400" dirty="0">
              <a:solidFill>
                <a:srgbClr val="FFFF00"/>
              </a:solidFill>
            </a:endParaRPr>
          </a:p>
        </p:txBody>
      </p:sp>
      <p:pic>
        <p:nvPicPr>
          <p:cNvPr id="52226" name="Picture 2" descr="https://encrypted-tbn2.google.com/images?q=tbn:ANd9GcQVAyntKGIsSebM0ubzdrNTqQ38aoxjiyt8pF0h3yedgUteISs8s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905000"/>
            <a:ext cx="5943600" cy="3962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53536"/>
            <a:ext cx="89154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rgbClr val="FFFF00"/>
                </a:solidFill>
              </a:rPr>
              <a:t>Para </a:t>
            </a:r>
            <a:r>
              <a:rPr lang="en-US" sz="4400" dirty="0" err="1" smtClean="0">
                <a:solidFill>
                  <a:srgbClr val="FFFF00"/>
                </a:solidFill>
              </a:rPr>
              <a:t>describir</a:t>
            </a:r>
            <a:r>
              <a:rPr lang="en-US" sz="4400" dirty="0" smtClean="0">
                <a:solidFill>
                  <a:srgbClr val="FFFF00"/>
                </a:solidFill>
              </a:rPr>
              <a:t> la comida:</a:t>
            </a:r>
            <a:endParaRPr lang="en-US" sz="4400" dirty="0">
              <a:solidFill>
                <a:srgbClr val="FFFF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1371600"/>
            <a:ext cx="7924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4400" dirty="0" err="1" smtClean="0"/>
              <a:t>ric</a:t>
            </a:r>
            <a:r>
              <a:rPr lang="en-US" sz="4400" dirty="0" smtClean="0"/>
              <a:t>@</a:t>
            </a:r>
          </a:p>
          <a:p>
            <a:r>
              <a:rPr lang="en-US" sz="4400" dirty="0" smtClean="0"/>
              <a:t>  </a:t>
            </a:r>
            <a:endParaRPr lang="en-US" sz="4400" dirty="0"/>
          </a:p>
          <a:p>
            <a:pPr>
              <a:buFont typeface="Arial" pitchFamily="34" charset="0"/>
              <a:buChar char="•"/>
            </a:pPr>
            <a:r>
              <a:rPr lang="en-US" sz="4400" dirty="0" err="1" smtClean="0"/>
              <a:t>delicios</a:t>
            </a:r>
            <a:r>
              <a:rPr lang="en-US" sz="4400" dirty="0" smtClean="0"/>
              <a:t>@</a:t>
            </a:r>
          </a:p>
          <a:p>
            <a:endParaRPr lang="en-US" sz="4400" dirty="0" smtClean="0"/>
          </a:p>
          <a:p>
            <a:pPr>
              <a:buFont typeface="Arial" pitchFamily="34" charset="0"/>
              <a:buChar char="•"/>
            </a:pPr>
            <a:r>
              <a:rPr lang="en-US" sz="4400" dirty="0" err="1" smtClean="0"/>
              <a:t>sabros</a:t>
            </a:r>
            <a:r>
              <a:rPr lang="en-US" sz="4400" dirty="0" smtClean="0"/>
              <a:t>@</a:t>
            </a:r>
          </a:p>
          <a:p>
            <a:endParaRPr lang="en-US" sz="4400" dirty="0"/>
          </a:p>
          <a:p>
            <a:pPr>
              <a:buFont typeface="Arial" pitchFamily="34" charset="0"/>
              <a:buChar char="•"/>
            </a:pPr>
            <a:r>
              <a:rPr lang="en-US" sz="4400" dirty="0" err="1" smtClean="0"/>
              <a:t>aguad</a:t>
            </a:r>
            <a:r>
              <a:rPr lang="en-US" sz="4400" dirty="0" smtClean="0"/>
              <a:t>@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menú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7410" name="Picture 2" descr="http://www.segoviarestaurant.com/images/menu_dinner_0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38400" y="1524000"/>
            <a:ext cx="4029075" cy="4943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mesero</a:t>
            </a:r>
            <a:r>
              <a:rPr lang="en-US" dirty="0" smtClean="0">
                <a:solidFill>
                  <a:srgbClr val="FFFF00"/>
                </a:solidFill>
              </a:rPr>
              <a:t>/la </a:t>
            </a:r>
            <a:r>
              <a:rPr lang="en-US" dirty="0" err="1" smtClean="0">
                <a:solidFill>
                  <a:srgbClr val="FFFF00"/>
                </a:solidFill>
              </a:rPr>
              <a:t>mesera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8434" name="Picture 2" descr="http://t2.gstatic.com/images?q=tbn:ANd9GcT7kMrGwV-qM4N-eONnwVNkpZCtYHJWnBK0vA6Yk_0PgVqk8YO_vPcX1u-xZ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905000"/>
            <a:ext cx="5787059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agua</a:t>
            </a:r>
            <a:r>
              <a:rPr lang="en-US" dirty="0" smtClean="0">
                <a:solidFill>
                  <a:srgbClr val="FFFF00"/>
                </a:solidFill>
              </a:rPr>
              <a:t> mineral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9458" name="Picture 2" descr="https://encrypted-tbn3.google.com/images?q=tbn:ANd9GcQtb8c2ogvo5VMoQo2eJgT6_C4IVZ23n2AkqnSWYBZSh4sjKXS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2057400"/>
            <a:ext cx="2180428" cy="3276600"/>
          </a:xfrm>
          <a:prstGeom prst="rect">
            <a:avLst/>
          </a:prstGeom>
          <a:noFill/>
        </p:spPr>
      </p:pic>
      <p:pic>
        <p:nvPicPr>
          <p:cNvPr id="19460" name="Picture 4" descr="https://encrypted-tbn2.google.com/images?q=tbn:ANd9GcQKBtGn28b2S0vrf0I1cv9BgKRaE7CTXho7CN1deZLLxYGAxS9u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057400"/>
            <a:ext cx="2281844" cy="3429000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1600200" y="5486400"/>
            <a:ext cx="198830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con gas</a:t>
            </a:r>
            <a:endParaRPr lang="en-US" sz="4000" dirty="0"/>
          </a:p>
        </p:txBody>
      </p:sp>
      <p:sp>
        <p:nvSpPr>
          <p:cNvPr id="7" name="Rectangle 6"/>
          <p:cNvSpPr/>
          <p:nvPr/>
        </p:nvSpPr>
        <p:spPr>
          <a:xfrm>
            <a:off x="5105400" y="5486400"/>
            <a:ext cx="184883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</a:rPr>
              <a:t>sin gas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Las </a:t>
            </a:r>
            <a:r>
              <a:rPr lang="en-US" dirty="0" err="1" smtClean="0">
                <a:solidFill>
                  <a:srgbClr val="FFFF00"/>
                </a:solidFill>
              </a:rPr>
              <a:t>bebidas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1506" name="Picture 2" descr="https://encrypted-tbn1.google.com/images?q=tbn:ANd9GcTXC9whp93nd_qlzBjehOFhXk6FkL0MM645hQVUjQmASuCLhOm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1600200"/>
            <a:ext cx="5765938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 café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1508" name="Picture 4" descr="https://encrypted-tbn1.google.com/images?q=tbn:ANd9GcQjIkOqX3zVdnrXXJE-ORSqmsAKPnX8B1avRf27xtSnC3DJUA3BF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24200" y="2209800"/>
            <a:ext cx="3823178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El </a:t>
            </a:r>
            <a:r>
              <a:rPr lang="en-US" dirty="0" err="1" smtClean="0">
                <a:solidFill>
                  <a:srgbClr val="FFFF00"/>
                </a:solidFill>
              </a:rPr>
              <a:t>té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23554" name="Picture 2" descr="https://encrypted-tbn3.google.com/images?q=tbn:ANd9GcTxNM3jqm79GBhFWM3QRabEct8gCoDtM8lP3IKvSC1fBavIt09J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1752600"/>
            <a:ext cx="3895811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55</TotalTime>
  <Words>198</Words>
  <Application>Microsoft Office PowerPoint</Application>
  <PresentationFormat>On-screen Show (4:3)</PresentationFormat>
  <Paragraphs>66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Foundry</vt:lpstr>
      <vt:lpstr>Vocabulario 7.1</vt:lpstr>
      <vt:lpstr>Dejar la propina </vt:lpstr>
      <vt:lpstr>Pagar la cuenta</vt:lpstr>
      <vt:lpstr>El menú</vt:lpstr>
      <vt:lpstr>El mesero/la mesera</vt:lpstr>
      <vt:lpstr>El agua mineral</vt:lpstr>
      <vt:lpstr>Las bebidas</vt:lpstr>
      <vt:lpstr>El café</vt:lpstr>
      <vt:lpstr>El té</vt:lpstr>
      <vt:lpstr>Los bocadillos</vt:lpstr>
      <vt:lpstr>Los entremeses</vt:lpstr>
      <vt:lpstr>El caldo de pollo</vt:lpstr>
      <vt:lpstr>La sopa de ajo</vt:lpstr>
      <vt:lpstr>La sopa de fideos</vt:lpstr>
      <vt:lpstr>El gazpacho</vt:lpstr>
      <vt:lpstr>El aceite de oliva</vt:lpstr>
      <vt:lpstr>El vinagre</vt:lpstr>
      <vt:lpstr>La ensalada mixta</vt:lpstr>
      <vt:lpstr>La lechuga</vt:lpstr>
      <vt:lpstr>El plato principal El plato del día</vt:lpstr>
      <vt:lpstr>El bistec a la parrilla</vt:lpstr>
      <vt:lpstr>El bistec encebollado</vt:lpstr>
      <vt:lpstr>La carne asada</vt:lpstr>
      <vt:lpstr>Las chuletas de cerdo con habichuelas</vt:lpstr>
      <vt:lpstr>El lechón asado</vt:lpstr>
      <vt:lpstr>Los mariscos</vt:lpstr>
      <vt:lpstr>El pollo asado con gandules</vt:lpstr>
      <vt:lpstr>El flan de vainilla</vt:lpstr>
      <vt:lpstr>Las fresas (con crema)</vt:lpstr>
      <vt:lpstr>La pera</vt:lpstr>
      <vt:lpstr>La piña</vt:lpstr>
      <vt:lpstr>El plátano</vt:lpstr>
      <vt:lpstr>El surtido de frutas frescas</vt:lpstr>
      <vt:lpstr>Para describir la comida: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Vocabulario 7.1</dc:title>
  <dc:creator>Michele Slais</dc:creator>
  <cp:lastModifiedBy>Trumbull Public Schools</cp:lastModifiedBy>
  <cp:revision>6</cp:revision>
  <dcterms:created xsi:type="dcterms:W3CDTF">2012-04-11T01:21:59Z</dcterms:created>
  <dcterms:modified xsi:type="dcterms:W3CDTF">2012-04-10T11:29:31Z</dcterms:modified>
</cp:coreProperties>
</file>