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57" r:id="rId6"/>
    <p:sldId id="258" r:id="rId7"/>
    <p:sldId id="259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2E4C660-5C09-4492-9870-0962F1CF9AE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93D26E3-BF05-44F9-B019-25C5E4383D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Double Object Pronouns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02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sirvas</a:t>
            </a:r>
            <a:r>
              <a:rPr lang="en-US" dirty="0" smtClean="0"/>
              <a:t> los </a:t>
            </a:r>
            <a:r>
              <a:rPr lang="en-US" dirty="0" err="1" smtClean="0"/>
              <a:t>bistecs</a:t>
            </a:r>
            <a:r>
              <a:rPr lang="en-US" dirty="0" smtClean="0"/>
              <a:t> a la </a:t>
            </a:r>
            <a:r>
              <a:rPr lang="en-US" dirty="0" err="1" smtClean="0"/>
              <a:t>parilla</a:t>
            </a:r>
            <a:r>
              <a:rPr lang="en-US" dirty="0" smtClean="0"/>
              <a:t> a </a:t>
            </a:r>
            <a:r>
              <a:rPr lang="en-US" dirty="0" err="1" smtClean="0"/>
              <a:t>ellos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No </a:t>
            </a:r>
            <a:r>
              <a:rPr lang="en-US" sz="4000" b="1" u="sng" dirty="0" smtClean="0">
                <a:solidFill>
                  <a:srgbClr val="FF0000"/>
                </a:solidFill>
              </a:rPr>
              <a:t>se los </a:t>
            </a:r>
            <a:r>
              <a:rPr lang="en-US" sz="4000" dirty="0" err="1" smtClean="0">
                <a:solidFill>
                  <a:srgbClr val="FF0000"/>
                </a:solidFill>
              </a:rPr>
              <a:t>sirvas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0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Recomiendo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chuletas</a:t>
            </a:r>
            <a:r>
              <a:rPr lang="en-US" dirty="0" smtClean="0"/>
              <a:t> de </a:t>
            </a:r>
            <a:r>
              <a:rPr lang="en-US" dirty="0" err="1" smtClean="0"/>
              <a:t>cerdo</a:t>
            </a:r>
            <a:r>
              <a:rPr lang="en-US" dirty="0" smtClean="0"/>
              <a:t> a ti.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Yo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te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las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recomiendo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0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cocinar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cena</a:t>
            </a:r>
            <a:r>
              <a:rPr lang="en-US" dirty="0" smtClean="0"/>
              <a:t> para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Vamos</a:t>
            </a:r>
            <a:r>
              <a:rPr lang="en-US" sz="4000" dirty="0" smtClean="0">
                <a:solidFill>
                  <a:srgbClr val="FF0000"/>
                </a:solidFill>
              </a:rPr>
              <a:t> a </a:t>
            </a:r>
            <a:r>
              <a:rPr lang="en-US" sz="4000" dirty="0" err="1" smtClean="0">
                <a:solidFill>
                  <a:srgbClr val="FF0000"/>
                </a:solidFill>
              </a:rPr>
              <a:t>cocinár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sela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Se la </a:t>
            </a:r>
            <a:r>
              <a:rPr lang="en-US" sz="4000" dirty="0" err="1" smtClean="0">
                <a:solidFill>
                  <a:srgbClr val="FF0000"/>
                </a:solidFill>
              </a:rPr>
              <a:t>vamos</a:t>
            </a:r>
            <a:r>
              <a:rPr lang="en-US" sz="4000" dirty="0" smtClean="0">
                <a:solidFill>
                  <a:srgbClr val="FF0000"/>
                </a:solidFill>
              </a:rPr>
              <a:t> a </a:t>
            </a:r>
            <a:r>
              <a:rPr lang="en-US" sz="4000" dirty="0" err="1" smtClean="0">
                <a:solidFill>
                  <a:srgbClr val="FF0000"/>
                </a:solidFill>
              </a:rPr>
              <a:t>cocinar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0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12115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dirty="0" err="1" smtClean="0"/>
              <a:t>uds</a:t>
            </a:r>
            <a:r>
              <a:rPr lang="en-US" dirty="0" smtClean="0"/>
              <a:t>. la </a:t>
            </a:r>
            <a:r>
              <a:rPr lang="en-US" dirty="0" err="1" smtClean="0"/>
              <a:t>cuenta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Sí</a:t>
            </a:r>
            <a:r>
              <a:rPr lang="en-US" dirty="0"/>
              <a:t>, </a:t>
            </a:r>
            <a:r>
              <a:rPr lang="en-US" dirty="0" err="1" smtClean="0"/>
              <a:t>tráiga</a:t>
            </a:r>
            <a:r>
              <a:rPr lang="en-US" dirty="0" smtClean="0"/>
              <a:t>______.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048000"/>
            <a:ext cx="6196405" cy="1760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Sí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tráiga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nosla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60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64515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Recomienda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. Los </a:t>
            </a:r>
            <a:r>
              <a:rPr lang="en-US" dirty="0" err="1" smtClean="0"/>
              <a:t>mariscos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Sí</a:t>
            </a:r>
            <a:r>
              <a:rPr lang="en-US" dirty="0" smtClean="0"/>
              <a:t>, __ __ </a:t>
            </a:r>
            <a:r>
              <a:rPr lang="en-US" dirty="0" err="1" smtClean="0"/>
              <a:t>recomiendo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429000"/>
            <a:ext cx="6196405" cy="1760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se los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2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96200" cy="3124199"/>
          </a:xfrm>
        </p:spPr>
        <p:txBody>
          <a:bodyPr anchor="t"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favor,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vaso</a:t>
            </a:r>
            <a:r>
              <a:rPr lang="en-US" dirty="0" smtClean="0"/>
              <a:t> de </a:t>
            </a:r>
            <a:r>
              <a:rPr lang="en-US" dirty="0" err="1" smtClean="0"/>
              <a:t>jugo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Enseguida</a:t>
            </a:r>
            <a:r>
              <a:rPr lang="en-US" dirty="0" smtClean="0"/>
              <a:t> ____ ____ </a:t>
            </a:r>
            <a:r>
              <a:rPr lang="en-US" dirty="0" err="1" smtClean="0"/>
              <a:t>traigo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657600"/>
            <a:ext cx="6196405" cy="1760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se lo</a:t>
            </a: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te</a:t>
            </a:r>
            <a:r>
              <a:rPr lang="en-US" sz="4000" dirty="0" smtClean="0">
                <a:solidFill>
                  <a:srgbClr val="FF0000"/>
                </a:solidFill>
              </a:rPr>
              <a:t> lo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52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96200" cy="3124199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me </a:t>
            </a:r>
            <a:r>
              <a:rPr lang="en-US" dirty="0" err="1" smtClean="0"/>
              <a:t>sirve</a:t>
            </a:r>
            <a:r>
              <a:rPr lang="en-US" dirty="0" smtClean="0"/>
              <a:t> la comida? (la </a:t>
            </a:r>
            <a:r>
              <a:rPr lang="en-US" dirty="0" err="1" smtClean="0"/>
              <a:t>mesera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657600"/>
            <a:ext cx="6196405" cy="176066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La </a:t>
            </a:r>
            <a:r>
              <a:rPr lang="en-US" sz="4000" dirty="0" err="1" smtClean="0">
                <a:solidFill>
                  <a:srgbClr val="FF0000"/>
                </a:solidFill>
              </a:rPr>
              <a:t>mesera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te</a:t>
            </a:r>
            <a:r>
              <a:rPr lang="en-US" sz="4000" b="1" u="sng" dirty="0" smtClean="0">
                <a:solidFill>
                  <a:srgbClr val="FF0000"/>
                </a:solidFill>
              </a:rPr>
              <a:t> la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sirve</a:t>
            </a:r>
            <a:r>
              <a:rPr lang="en-US" sz="4000" dirty="0" smtClean="0">
                <a:solidFill>
                  <a:srgbClr val="FF0000"/>
                </a:solidFill>
              </a:rPr>
              <a:t>. O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La </a:t>
            </a:r>
            <a:r>
              <a:rPr lang="en-US" sz="4000" dirty="0" err="1" smtClean="0">
                <a:solidFill>
                  <a:srgbClr val="FF0000"/>
                </a:solidFill>
              </a:rPr>
              <a:t>mesera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</a:rPr>
              <a:t>se la </a:t>
            </a:r>
            <a:r>
              <a:rPr lang="en-US" sz="4000" dirty="0" err="1" smtClean="0">
                <a:solidFill>
                  <a:srgbClr val="FF0000"/>
                </a:solidFill>
              </a:rPr>
              <a:t>sirve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96200" cy="3124199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pedirle</a:t>
            </a:r>
            <a:r>
              <a:rPr lang="en-US" dirty="0" smtClean="0"/>
              <a:t> el menu al </a:t>
            </a:r>
            <a:r>
              <a:rPr lang="en-US" dirty="0" err="1" smtClean="0"/>
              <a:t>mesero</a:t>
            </a:r>
            <a:r>
              <a:rPr lang="en-US" dirty="0" smtClean="0"/>
              <a:t>? (</a:t>
            </a:r>
            <a:r>
              <a:rPr lang="en-US" dirty="0" err="1" smtClean="0"/>
              <a:t>sí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667000"/>
            <a:ext cx="6196405" cy="1760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Sí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puedes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pedírs</a:t>
            </a:r>
            <a:r>
              <a:rPr lang="en-US" sz="4000" u="sng" dirty="0" err="1" smtClean="0">
                <a:solidFill>
                  <a:srgbClr val="FF0000"/>
                </a:solidFill>
              </a:rPr>
              <a:t>elo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O</a:t>
            </a:r>
          </a:p>
          <a:p>
            <a:pPr marL="0" indent="0" algn="ctr">
              <a:buNone/>
            </a:pPr>
            <a:r>
              <a:rPr lang="en-US" sz="4000" dirty="0" err="1">
                <a:solidFill>
                  <a:srgbClr val="FF0000"/>
                </a:solidFill>
              </a:rPr>
              <a:t>Sí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puede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pedír</a:t>
            </a:r>
            <a:r>
              <a:rPr lang="en-US" sz="4000" u="sng" dirty="0" err="1">
                <a:solidFill>
                  <a:srgbClr val="FF0000"/>
                </a:solidFill>
              </a:rPr>
              <a:t>selo</a:t>
            </a:r>
            <a:endParaRPr lang="en-US" sz="4000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0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696200" cy="3124199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Cuándo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pedirle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bebidas</a:t>
            </a:r>
            <a:r>
              <a:rPr lang="en-US" dirty="0" smtClean="0"/>
              <a:t> a la </a:t>
            </a:r>
            <a:r>
              <a:rPr lang="en-US" dirty="0" err="1" smtClean="0"/>
              <a:t>mesera</a:t>
            </a:r>
            <a:r>
              <a:rPr lang="en-US" dirty="0" smtClean="0"/>
              <a:t>? (</a:t>
            </a:r>
            <a:r>
              <a:rPr lang="en-US" dirty="0" err="1" smtClean="0"/>
              <a:t>ahora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086600" cy="17606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Ahora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vamos</a:t>
            </a:r>
            <a:r>
              <a:rPr lang="en-US" sz="4000" dirty="0" smtClean="0">
                <a:solidFill>
                  <a:srgbClr val="FF0000"/>
                </a:solidFill>
              </a:rPr>
              <a:t> a </a:t>
            </a:r>
            <a:r>
              <a:rPr lang="en-US" sz="4000" dirty="0" err="1" smtClean="0">
                <a:solidFill>
                  <a:srgbClr val="FF0000"/>
                </a:solidFill>
              </a:rPr>
              <a:t>pedír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selas</a:t>
            </a:r>
            <a:r>
              <a:rPr lang="en-US" sz="4000" dirty="0" smtClean="0">
                <a:solidFill>
                  <a:srgbClr val="FF0000"/>
                </a:solidFill>
              </a:rPr>
              <a:t>. O</a:t>
            </a:r>
          </a:p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Ahora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</a:rPr>
              <a:t>se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las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vamos</a:t>
            </a:r>
            <a:r>
              <a:rPr lang="en-US" sz="4000" dirty="0" smtClean="0">
                <a:solidFill>
                  <a:srgbClr val="FF0000"/>
                </a:solidFill>
              </a:rPr>
              <a:t> a </a:t>
            </a:r>
            <a:r>
              <a:rPr lang="en-US" sz="4000" dirty="0" err="1" smtClean="0">
                <a:solidFill>
                  <a:srgbClr val="FF0000"/>
                </a:solidFill>
              </a:rPr>
              <a:t>pedir</a:t>
            </a:r>
            <a:r>
              <a:rPr lang="en-US" sz="4000" dirty="0" smtClean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07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5315"/>
            <a:ext cx="6965245" cy="1202485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239000" cy="5181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Indirect object pronouns: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/>
              <a:t>me, </a:t>
            </a:r>
            <a:r>
              <a:rPr lang="en-US" b="1" dirty="0" err="1" smtClean="0"/>
              <a:t>te</a:t>
            </a:r>
            <a:r>
              <a:rPr lang="en-US" b="1" dirty="0" smtClean="0"/>
              <a:t>, le, </a:t>
            </a:r>
            <a:r>
              <a:rPr lang="en-US" b="1" dirty="0" err="1" smtClean="0"/>
              <a:t>nos</a:t>
            </a:r>
            <a:r>
              <a:rPr lang="en-US" b="1" dirty="0" smtClean="0"/>
              <a:t>, </a:t>
            </a:r>
            <a:r>
              <a:rPr lang="en-US" b="1" dirty="0" err="1" smtClean="0"/>
              <a:t>os</a:t>
            </a:r>
            <a:r>
              <a:rPr lang="en-US" b="1" dirty="0" smtClean="0"/>
              <a:t>, 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Add an accent </a:t>
            </a:r>
            <a:r>
              <a:rPr lang="en-US" b="1" dirty="0"/>
              <a:t>3 syllables </a:t>
            </a:r>
            <a:r>
              <a:rPr lang="en-US" dirty="0"/>
              <a:t>(vowels) back on </a:t>
            </a:r>
            <a:r>
              <a:rPr lang="en-US" b="1" dirty="0"/>
              <a:t>positive commands</a:t>
            </a:r>
            <a:r>
              <a:rPr lang="en-US" dirty="0"/>
              <a:t>, and </a:t>
            </a:r>
            <a:r>
              <a:rPr lang="en-US" b="1" dirty="0"/>
              <a:t>gerunds</a:t>
            </a:r>
            <a:r>
              <a:rPr lang="en-US" dirty="0"/>
              <a:t> (-</a:t>
            </a:r>
            <a:r>
              <a:rPr lang="en-US" dirty="0" err="1"/>
              <a:t>ando</a:t>
            </a:r>
            <a:r>
              <a:rPr lang="en-US" dirty="0"/>
              <a:t>, -</a:t>
            </a:r>
            <a:r>
              <a:rPr lang="en-US" dirty="0" err="1"/>
              <a:t>iendo</a:t>
            </a:r>
            <a:r>
              <a:rPr lang="en-US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Direct object pronouns: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/>
              <a:t>me, </a:t>
            </a:r>
            <a:r>
              <a:rPr lang="en-US" b="1" dirty="0" err="1"/>
              <a:t>te</a:t>
            </a:r>
            <a:r>
              <a:rPr lang="en-US" b="1" dirty="0"/>
              <a:t>, lo, la, </a:t>
            </a:r>
            <a:r>
              <a:rPr lang="en-US" b="1" dirty="0" err="1"/>
              <a:t>nos</a:t>
            </a:r>
            <a:r>
              <a:rPr lang="en-US" b="1" dirty="0"/>
              <a:t>, </a:t>
            </a:r>
            <a:r>
              <a:rPr lang="en-US" b="1" dirty="0" err="1"/>
              <a:t>os</a:t>
            </a:r>
            <a:r>
              <a:rPr lang="en-US" b="1" dirty="0"/>
              <a:t>, los, </a:t>
            </a:r>
            <a:r>
              <a:rPr lang="en-US" b="1" dirty="0" err="1"/>
              <a:t>las</a:t>
            </a:r>
            <a:endParaRPr lang="en-US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Add an accent </a:t>
            </a:r>
            <a:r>
              <a:rPr lang="en-US" b="1" dirty="0"/>
              <a:t>3 syllables </a:t>
            </a:r>
            <a:r>
              <a:rPr lang="en-US" dirty="0"/>
              <a:t>(vowels) back on </a:t>
            </a:r>
            <a:r>
              <a:rPr lang="en-US" b="1" dirty="0"/>
              <a:t>positive commands</a:t>
            </a:r>
            <a:r>
              <a:rPr lang="en-US" dirty="0"/>
              <a:t>, and </a:t>
            </a:r>
            <a:r>
              <a:rPr lang="en-US" b="1" dirty="0"/>
              <a:t>gerunds</a:t>
            </a:r>
            <a:r>
              <a:rPr lang="en-US" dirty="0"/>
              <a:t> (-</a:t>
            </a:r>
            <a:r>
              <a:rPr lang="en-US" dirty="0" err="1"/>
              <a:t>ando</a:t>
            </a:r>
            <a:r>
              <a:rPr lang="en-US" dirty="0"/>
              <a:t>, -</a:t>
            </a:r>
            <a:r>
              <a:rPr lang="en-US" dirty="0" err="1"/>
              <a:t>iendo</a:t>
            </a:r>
            <a:r>
              <a:rPr lang="en-US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6490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5315"/>
            <a:ext cx="6965245" cy="1202485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239000" cy="5181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u="sng" dirty="0" smtClean="0"/>
              <a:t>Before: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Negative </a:t>
            </a:r>
            <a:r>
              <a:rPr lang="en-US" dirty="0" smtClean="0"/>
              <a:t>commands (ALWAYS)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/>
              <a:t>Conjugated verbs </a:t>
            </a:r>
            <a:r>
              <a:rPr lang="en-US" b="1" dirty="0" smtClean="0">
                <a:solidFill>
                  <a:srgbClr val="FF9900"/>
                </a:solidFill>
              </a:rPr>
              <a:t>(golden rule!!)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 smtClean="0"/>
              <a:t>Attached: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Affirmative commands (ALWAYS)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Infinitives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Gerunds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2718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5315"/>
            <a:ext cx="6965245" cy="1202485"/>
          </a:xfrm>
        </p:spPr>
        <p:txBody>
          <a:bodyPr/>
          <a:lstStyle/>
          <a:p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239000" cy="51816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Double Object pronouns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/>
              <a:t>IO, DO </a:t>
            </a:r>
            <a:r>
              <a:rPr lang="en-US" dirty="0" smtClean="0"/>
              <a:t>(people are more important than things)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You can’t “le” “lo” en </a:t>
            </a:r>
            <a:r>
              <a:rPr lang="en-US" dirty="0" err="1" smtClean="0"/>
              <a:t>Español</a:t>
            </a:r>
            <a:r>
              <a:rPr lang="en-US" dirty="0" smtClean="0"/>
              <a:t>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b="1" dirty="0" smtClean="0"/>
              <a:t>le/les </a:t>
            </a:r>
            <a:r>
              <a:rPr lang="en-US" b="1" dirty="0" smtClean="0">
                <a:sym typeface="Wingdings" panose="05000000000000000000" pitchFamily="2" charset="2"/>
              </a:rPr>
              <a:t> se </a:t>
            </a:r>
            <a:r>
              <a:rPr lang="en-US" dirty="0" smtClean="0">
                <a:sym typeface="Wingdings" panose="05000000000000000000" pitchFamily="2" charset="2"/>
              </a:rPr>
              <a:t>when next to </a:t>
            </a:r>
            <a:r>
              <a:rPr lang="en-US" b="1" dirty="0" smtClean="0">
                <a:sym typeface="Wingdings" panose="05000000000000000000" pitchFamily="2" charset="2"/>
              </a:rPr>
              <a:t>lo, la, los, </a:t>
            </a:r>
            <a:r>
              <a:rPr lang="en-US" b="1" dirty="0" err="1" smtClean="0">
                <a:sym typeface="Wingdings" panose="05000000000000000000" pitchFamily="2" charset="2"/>
              </a:rPr>
              <a:t>las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Add an accent </a:t>
            </a:r>
            <a:r>
              <a:rPr lang="en-US" b="1" dirty="0" smtClean="0"/>
              <a:t>4 </a:t>
            </a:r>
            <a:r>
              <a:rPr lang="en-US" b="1" dirty="0"/>
              <a:t>syllables </a:t>
            </a:r>
            <a:r>
              <a:rPr lang="en-US" dirty="0"/>
              <a:t>(vowels) back on </a:t>
            </a:r>
            <a:r>
              <a:rPr lang="en-US" b="1" dirty="0"/>
              <a:t>positive </a:t>
            </a:r>
            <a:r>
              <a:rPr lang="en-US" b="1" dirty="0" smtClean="0"/>
              <a:t>commands</a:t>
            </a:r>
            <a:r>
              <a:rPr lang="en-US" dirty="0" smtClean="0"/>
              <a:t>, and </a:t>
            </a:r>
            <a:r>
              <a:rPr lang="en-US" b="1" dirty="0"/>
              <a:t>gerunds</a:t>
            </a:r>
            <a:r>
              <a:rPr lang="en-US" dirty="0"/>
              <a:t> (-</a:t>
            </a:r>
            <a:r>
              <a:rPr lang="en-US" dirty="0" err="1"/>
              <a:t>ando</a:t>
            </a:r>
            <a:r>
              <a:rPr lang="en-US" dirty="0"/>
              <a:t>, -</a:t>
            </a:r>
            <a:r>
              <a:rPr lang="en-US" dirty="0" err="1"/>
              <a:t>iendo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Add an accent </a:t>
            </a:r>
            <a:r>
              <a:rPr lang="en-US" b="1" dirty="0" smtClean="0"/>
              <a:t>3 </a:t>
            </a:r>
            <a:r>
              <a:rPr lang="en-US" b="1" dirty="0"/>
              <a:t>syllables </a:t>
            </a:r>
            <a:r>
              <a:rPr lang="en-US" dirty="0"/>
              <a:t>(vowels) back </a:t>
            </a:r>
            <a:r>
              <a:rPr lang="en-US" dirty="0" smtClean="0"/>
              <a:t>on </a:t>
            </a:r>
            <a:r>
              <a:rPr lang="en-US" b="1" dirty="0" smtClean="0"/>
              <a:t>infinitives.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6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mesero</a:t>
            </a:r>
            <a:r>
              <a:rPr lang="en-US" dirty="0" smtClean="0"/>
              <a:t> </a:t>
            </a:r>
            <a:r>
              <a:rPr lang="en-US" dirty="0" err="1" smtClean="0"/>
              <a:t>recomienda</a:t>
            </a:r>
            <a:r>
              <a:rPr lang="en-US" dirty="0" smtClean="0"/>
              <a:t> el </a:t>
            </a:r>
            <a:r>
              <a:rPr lang="en-US" dirty="0" err="1" smtClean="0"/>
              <a:t>plato</a:t>
            </a:r>
            <a:r>
              <a:rPr lang="en-US" dirty="0" smtClean="0"/>
              <a:t> del </a:t>
            </a:r>
            <a:r>
              <a:rPr lang="en-US" dirty="0" err="1" smtClean="0"/>
              <a:t>día</a:t>
            </a:r>
            <a:r>
              <a:rPr lang="en-US" dirty="0" smtClean="0"/>
              <a:t> a </a:t>
            </a:r>
            <a:r>
              <a:rPr lang="en-US" dirty="0" err="1" smtClean="0"/>
              <a:t>mí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El </a:t>
            </a:r>
            <a:r>
              <a:rPr lang="en-US" sz="4000" dirty="0" err="1" smtClean="0">
                <a:solidFill>
                  <a:srgbClr val="FF0000"/>
                </a:solidFill>
              </a:rPr>
              <a:t>mesero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smtClean="0">
                <a:solidFill>
                  <a:srgbClr val="FF0000"/>
                </a:solidFill>
              </a:rPr>
              <a:t>me lo </a:t>
            </a:r>
            <a:r>
              <a:rPr lang="en-US" sz="4000" dirty="0" err="1" smtClean="0">
                <a:solidFill>
                  <a:srgbClr val="FF0000"/>
                </a:solidFill>
              </a:rPr>
              <a:t>recomienda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1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restaurante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los </a:t>
            </a:r>
            <a:r>
              <a:rPr lang="en-US" dirty="0" err="1" smtClean="0"/>
              <a:t>mariscos</a:t>
            </a:r>
            <a:r>
              <a:rPr lang="en-US" dirty="0" smtClean="0"/>
              <a:t> a </a:t>
            </a:r>
            <a:r>
              <a:rPr lang="en-US" dirty="0" err="1" smtClean="0"/>
              <a:t>nosotros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El </a:t>
            </a:r>
            <a:r>
              <a:rPr lang="en-US" sz="4000" dirty="0" err="1" smtClean="0">
                <a:solidFill>
                  <a:srgbClr val="FF0000"/>
                </a:solidFill>
              </a:rPr>
              <a:t>restaurante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nos</a:t>
            </a:r>
            <a:r>
              <a:rPr lang="en-US" sz="4000" b="1" u="sng" dirty="0" smtClean="0">
                <a:solidFill>
                  <a:srgbClr val="FF0000"/>
                </a:solidFill>
              </a:rPr>
              <a:t> los</a:t>
            </a:r>
            <a:r>
              <a:rPr lang="en-US" sz="4000" u="sng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sirve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Ella </a:t>
            </a:r>
            <a:r>
              <a:rPr lang="en-US" dirty="0" err="1" smtClean="0"/>
              <a:t>trae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fresas</a:t>
            </a:r>
            <a:r>
              <a:rPr lang="en-US" dirty="0" smtClean="0"/>
              <a:t> con </a:t>
            </a:r>
            <a:r>
              <a:rPr lang="en-US" dirty="0" err="1" smtClean="0"/>
              <a:t>crema</a:t>
            </a:r>
            <a:r>
              <a:rPr lang="en-US" dirty="0" smtClean="0"/>
              <a:t> a los </a:t>
            </a:r>
            <a:r>
              <a:rPr lang="en-US" dirty="0" err="1" smtClean="0"/>
              <a:t>clientes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Ella </a:t>
            </a:r>
            <a:r>
              <a:rPr lang="en-US" sz="4000" b="1" u="sng" dirty="0" smtClean="0">
                <a:solidFill>
                  <a:srgbClr val="FF0000"/>
                </a:solidFill>
              </a:rPr>
              <a:t>se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las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trae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favor, prepare (</a:t>
            </a:r>
            <a:r>
              <a:rPr lang="en-US" dirty="0" err="1" smtClean="0"/>
              <a:t>Ud</a:t>
            </a:r>
            <a:r>
              <a:rPr lang="en-US" dirty="0" smtClean="0"/>
              <a:t>.) un </a:t>
            </a:r>
            <a:r>
              <a:rPr lang="en-US" dirty="0" err="1" smtClean="0"/>
              <a:t>postre</a:t>
            </a:r>
            <a:r>
              <a:rPr lang="en-US" dirty="0" smtClean="0"/>
              <a:t> </a:t>
            </a:r>
            <a:r>
              <a:rPr lang="en-US" dirty="0" smtClean="0"/>
              <a:t>para la </a:t>
            </a:r>
            <a:r>
              <a:rPr lang="en-US" dirty="0" err="1" smtClean="0"/>
              <a:t>mujer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FF0000"/>
                </a:solidFill>
              </a:rPr>
              <a:t>Por</a:t>
            </a:r>
            <a:r>
              <a:rPr lang="en-US" sz="4000" dirty="0" smtClean="0">
                <a:solidFill>
                  <a:srgbClr val="FF0000"/>
                </a:solidFill>
              </a:rPr>
              <a:t> favor, </a:t>
            </a:r>
            <a:r>
              <a:rPr lang="en-US" sz="4000" dirty="0" err="1" smtClean="0">
                <a:solidFill>
                  <a:srgbClr val="FF0000"/>
                </a:solidFill>
              </a:rPr>
              <a:t>prepáre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selo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clientes</a:t>
            </a:r>
            <a:r>
              <a:rPr lang="en-US" dirty="0" smtClean="0"/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dejando</a:t>
            </a:r>
            <a:r>
              <a:rPr lang="en-US" dirty="0" smtClean="0"/>
              <a:t> la </a:t>
            </a:r>
            <a:r>
              <a:rPr lang="en-US" dirty="0" err="1" smtClean="0"/>
              <a:t>propina</a:t>
            </a:r>
            <a:r>
              <a:rPr lang="en-US" dirty="0" smtClean="0"/>
              <a:t> al </a:t>
            </a:r>
            <a:r>
              <a:rPr lang="en-US" dirty="0" err="1" smtClean="0"/>
              <a:t>mesero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24199"/>
            <a:ext cx="6196405" cy="259886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Los </a:t>
            </a:r>
            <a:r>
              <a:rPr lang="en-US" sz="4000" dirty="0" err="1" smtClean="0">
                <a:solidFill>
                  <a:srgbClr val="FF0000"/>
                </a:solidFill>
              </a:rPr>
              <a:t>clientes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están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dejándo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sela</a:t>
            </a:r>
            <a:endParaRPr lang="en-US" sz="40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Los </a:t>
            </a:r>
            <a:r>
              <a:rPr lang="en-US" sz="4000" dirty="0" err="1" smtClean="0">
                <a:solidFill>
                  <a:srgbClr val="FF0000"/>
                </a:solidFill>
              </a:rPr>
              <a:t>clientes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>
                <a:solidFill>
                  <a:srgbClr val="FF0000"/>
                </a:solidFill>
              </a:rPr>
              <a:t>se la </a:t>
            </a:r>
            <a:r>
              <a:rPr lang="en-US" sz="4000" dirty="0" err="1" smtClean="0">
                <a:solidFill>
                  <a:srgbClr val="FF0000"/>
                </a:solidFill>
              </a:rPr>
              <a:t>están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dejando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7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321</TotalTime>
  <Words>411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Pushpin</vt:lpstr>
      <vt:lpstr>Double Object Pronouns</vt:lpstr>
      <vt:lpstr>Review</vt:lpstr>
      <vt:lpstr>Review</vt:lpstr>
      <vt:lpstr>Review</vt:lpstr>
      <vt:lpstr>El mesero recomienda el plato del día a mí.</vt:lpstr>
      <vt:lpstr>El restaurante sirve los mariscos a nosotros. </vt:lpstr>
      <vt:lpstr>Ella trae las fresas con crema a los clientes.</vt:lpstr>
      <vt:lpstr>Por favor, prepare (Ud.) un postre para la mujer.</vt:lpstr>
      <vt:lpstr>Los clientes están dejando la propina al mesero.</vt:lpstr>
      <vt:lpstr>No sirvas los bistecs a la parilla a ellos.</vt:lpstr>
      <vt:lpstr>Recomiendo las chuletas de cerdo a ti. </vt:lpstr>
      <vt:lpstr>Vamos a cocinar una cena para nuestra familia.</vt:lpstr>
      <vt:lpstr>¿Quieren uds. la cuenta?  Sí, tráiga______. </vt:lpstr>
      <vt:lpstr>¿Recomienda Ud. Los mariscos?  Sí, __ __ recomiendo </vt:lpstr>
      <vt:lpstr>Por favor, quiero otro vaso de jugo.   Enseguida ____ ____ traigo.      </vt:lpstr>
      <vt:lpstr>¿Quién me sirve la comida? (la mesera)      </vt:lpstr>
      <vt:lpstr>¿Puedo pedirle el menu al mesero? (sí)      </vt:lpstr>
      <vt:lpstr>¿Cuándo vamos a pedirle las bebidas a la mesera? (ahora)      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Object Pronouns</dc:title>
  <dc:creator>Temp</dc:creator>
  <cp:lastModifiedBy>Temp</cp:lastModifiedBy>
  <cp:revision>15</cp:revision>
  <dcterms:created xsi:type="dcterms:W3CDTF">2014-05-01T13:17:15Z</dcterms:created>
  <dcterms:modified xsi:type="dcterms:W3CDTF">2015-05-11T14:41:08Z</dcterms:modified>
</cp:coreProperties>
</file>